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7772400" cy="10058400"/>
  <p:notesSz cx="10058400" cy="7772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slideLayout" Target="../slideLayouts/slideLayout1.xml"/><Relationship Id="rId8"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slideLayout" Target="../slideLayouts/slideLayout1.xml"/><Relationship Id="rId9"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4-10.png"/><Relationship Id="rId11" Type="http://schemas.openxmlformats.org/officeDocument/2006/relationships/slideLayout" Target="../slideLayouts/slideLayout1.xml"/><Relationship Id="rId1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png"/><Relationship Id="rId8" Type="http://schemas.openxmlformats.org/officeDocument/2006/relationships/image" Target="../media/image-5-8.png"/><Relationship Id="rId9" Type="http://schemas.openxmlformats.org/officeDocument/2006/relationships/image" Target="../media/image-5-9.png"/><Relationship Id="rId10" Type="http://schemas.openxmlformats.org/officeDocument/2006/relationships/image" Target="../media/image-5-10.png"/><Relationship Id="rId11" Type="http://schemas.openxmlformats.org/officeDocument/2006/relationships/image" Target="../media/image-5-11.png"/><Relationship Id="rId12" Type="http://schemas.openxmlformats.org/officeDocument/2006/relationships/slideLayout" Target="../slideLayouts/slideLayout1.xml"/><Relationship Id="rId1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6-10.png"/><Relationship Id="rId11" Type="http://schemas.openxmlformats.org/officeDocument/2006/relationships/slideLayout" Target="../slideLayouts/slideLayout1.xml"/><Relationship Id="rId1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image" Target="../media/image-7-9.png"/><Relationship Id="rId10" Type="http://schemas.openxmlformats.org/officeDocument/2006/relationships/image" Target="../media/image-7-10.png"/><Relationship Id="rId11" Type="http://schemas.openxmlformats.org/officeDocument/2006/relationships/slideLayout" Target="../slideLayouts/slideLayout1.xml"/><Relationship Id="rId1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image" Target="../media/image-8-8.png"/><Relationship Id="rId9" Type="http://schemas.openxmlformats.org/officeDocument/2006/relationships/slideLayout" Target="../slideLayouts/slideLayout1.xml"/><Relationship Id="rId10"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pic>
        <p:nvPicPr>
          <p:cNvPr id="3" name="Image 1" descr="preencoded.png">    </p:cNvPr>
          <p:cNvPicPr>
            <a:picLocks noChangeAspect="1"/>
          </p:cNvPicPr>
          <p:nvPr/>
        </p:nvPicPr>
        <p:blipFill>
          <a:blip r:embed="rId2"/>
          <a:stretch>
            <a:fillRect/>
          </a:stretch>
        </p:blipFill>
        <p:spPr>
          <a:xfrm>
            <a:off x="0" y="0"/>
            <a:ext cx="7772400" cy="10058400"/>
          </a:xfrm>
          <a:prstGeom prst="rect">
            <a:avLst/>
          </a:prstGeom>
        </p:spPr>
      </p:pic>
      <p:sp>
        <p:nvSpPr>
          <p:cNvPr id="4" name="Text 0"/>
          <p:cNvSpPr/>
          <p:nvPr/>
        </p:nvSpPr>
        <p:spPr>
          <a:xfrm>
            <a:off x="4027" y="5442214"/>
            <a:ext cx="7762875" cy="1914525"/>
          </a:xfrm>
          <a:prstGeom prst="rect">
            <a:avLst/>
          </a:prstGeom>
          <a:noFill/>
          <a:ln/>
        </p:spPr>
        <p:txBody>
          <a:bodyPr wrap="square" lIns="0" tIns="0" rIns="0" bIns="0" rtlCol="0" anchor="ctr"/>
          <a:lstStyle/>
          <a:p>
            <a:pPr algn="ctr" indent="0" marL="0">
              <a:lnSpc>
                <a:spcPct val="110000"/>
              </a:lnSpc>
              <a:buNone/>
            </a:pPr>
            <a:r>
              <a:rPr lang="en-US" sz="3075" b="1" dirty="0">
                <a:solidFill>
                  <a:srgbClr val="FFFFFF"/>
                </a:solidFill>
                <a:latin typeface="Bungee Outline" pitchFamily="34" charset="0"/>
                <a:ea typeface="Bungee Outline" pitchFamily="34" charset="-122"/>
                <a:cs typeface="Bungee Outline" pitchFamily="34" charset="-120"/>
              </a:rPr>
              <a:t>ATLANTA TALENT SHOWCASE </a:t>
            </a:r>
            <a:endParaRPr lang="en-US" sz="3075" dirty="0"/>
          </a:p>
          <a:p>
            <a:pPr algn="ctr" indent="0" marL="0">
              <a:lnSpc>
                <a:spcPct val="110000"/>
              </a:lnSpc>
              <a:buNone/>
            </a:pPr>
            <a:r>
              <a:rPr lang="en-US" sz="3075" b="1" dirty="0">
                <a:solidFill>
                  <a:srgbClr val="FFFFFF"/>
                </a:solidFill>
                <a:latin typeface="Bungee Outline" pitchFamily="34" charset="0"/>
                <a:ea typeface="Bungee Outline" pitchFamily="34" charset="-122"/>
                <a:cs typeface="Bungee Outline" pitchFamily="34" charset="-120"/>
              </a:rPr>
              <a:t>(ATS)</a:t>
            </a:r>
            <a:pPr algn="ctr" indent="0" marL="0">
              <a:lnSpc>
                <a:spcPct val="110000"/>
              </a:lnSpc>
              <a:buNone/>
            </a:pPr>
            <a:r>
              <a:rPr lang="en-US" sz="3825" b="1" dirty="0">
                <a:solidFill>
                  <a:srgbClr val="FFFFFF"/>
                </a:solidFill>
                <a:latin typeface="Bungee Outline" pitchFamily="34" charset="0"/>
                <a:ea typeface="Bungee Outline" pitchFamily="34" charset="-122"/>
                <a:cs typeface="Bungee Outline" pitchFamily="34" charset="-120"/>
              </a:rPr>
              <a:t> </a:t>
            </a:r>
            <a:endParaRPr lang="en-US" sz="3075" dirty="0"/>
          </a:p>
          <a:p>
            <a:pPr algn="ctr" indent="0" marL="0">
              <a:lnSpc>
                <a:spcPct val="110000"/>
              </a:lnSpc>
              <a:buNone/>
            </a:pPr>
            <a:r>
              <a:rPr lang="en-US" sz="2775" b="1" dirty="0">
                <a:solidFill>
                  <a:srgbClr val="70F244"/>
                </a:solidFill>
                <a:latin typeface="Raleway" pitchFamily="34" charset="0"/>
                <a:ea typeface="Raleway" pitchFamily="34" charset="-122"/>
                <a:cs typeface="Raleway" pitchFamily="34" charset="-120"/>
              </a:rPr>
              <a:t>RULES &amp; REGULATIONS</a:t>
            </a:r>
            <a:endParaRPr lang="en-US" sz="3075" dirty="0"/>
          </a:p>
          <a:p>
            <a:pPr algn="ctr" indent="0" marL="0">
              <a:lnSpc>
                <a:spcPct val="110000"/>
              </a:lnSpc>
              <a:buNone/>
            </a:pPr>
            <a:r>
              <a:rPr lang="en-US" sz="2775" b="1" dirty="0">
                <a:solidFill>
                  <a:srgbClr val="70F244"/>
                </a:solidFill>
                <a:latin typeface="Raleway" pitchFamily="34" charset="0"/>
                <a:ea typeface="Raleway" pitchFamily="34" charset="-122"/>
                <a:cs typeface="Raleway" pitchFamily="34" charset="-120"/>
              </a:rPr>
              <a:t>[2024]</a:t>
            </a:r>
            <a:endParaRPr lang="en-US" sz="3075" dirty="0"/>
          </a:p>
        </p:txBody>
      </p:sp>
      <p:pic>
        <p:nvPicPr>
          <p:cNvPr id="5" name="Image 2" descr="preencoded.png">    </p:cNvPr>
          <p:cNvPicPr>
            <a:picLocks noChangeAspect="1"/>
          </p:cNvPicPr>
          <p:nvPr/>
        </p:nvPicPr>
        <p:blipFill>
          <a:blip r:embed="rId3"/>
          <a:stretch>
            <a:fillRect/>
          </a:stretch>
        </p:blipFill>
        <p:spPr>
          <a:xfrm>
            <a:off x="2400300" y="2106616"/>
            <a:ext cx="2971800" cy="2971800"/>
          </a:xfrm>
          <a:prstGeom prst="rect">
            <a:avLst/>
          </a:prstGeom>
        </p:spPr>
      </p:pic>
      <p:pic>
        <p:nvPicPr>
          <p:cNvPr id="6" name="Image 3" descr="preencoded.png">    </p:cNvPr>
          <p:cNvPicPr>
            <a:picLocks noChangeAspect="1"/>
          </p:cNvPicPr>
          <p:nvPr/>
        </p:nvPicPr>
        <p:blipFill>
          <a:blip r:embed="rId4"/>
          <a:stretch>
            <a:fillRect/>
          </a:stretch>
        </p:blipFill>
        <p:spPr>
          <a:xfrm>
            <a:off x="3452031" y="5094065"/>
            <a:ext cx="762000" cy="352425"/>
          </a:xfrm>
          <a:prstGeom prst="rect">
            <a:avLst/>
          </a:prstGeom>
        </p:spPr>
      </p:pic>
      <p:sp>
        <p:nvSpPr>
          <p:cNvPr id="7" name="Text 1"/>
          <p:cNvSpPr/>
          <p:nvPr/>
        </p:nvSpPr>
        <p:spPr>
          <a:xfrm>
            <a:off x="807686" y="7896806"/>
            <a:ext cx="6267450" cy="457200"/>
          </a:xfrm>
          <a:prstGeom prst="rect">
            <a:avLst/>
          </a:prstGeom>
          <a:noFill/>
          <a:ln/>
        </p:spPr>
        <p:txBody>
          <a:bodyPr wrap="square" lIns="0" tIns="0" rIns="0" bIns="0" rtlCol="0" anchor="ctr"/>
          <a:lstStyle/>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The music competition event guide for music artists: singers, rappers &amp; DJ's.  </a:t>
            </a:r>
            <a:endParaRPr lang="en-US" sz="1275" dirty="0"/>
          </a:p>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Read before you complete the Talent Submission Form.</a:t>
            </a:r>
            <a:endParaRPr lang="en-US" sz="1275" dirty="0"/>
          </a:p>
        </p:txBody>
      </p:sp>
      <p:pic>
        <p:nvPicPr>
          <p:cNvPr id="8" name="Image 4" descr="preencoded.png">    </p:cNvPr>
          <p:cNvPicPr>
            <a:picLocks noChangeAspect="1"/>
          </p:cNvPicPr>
          <p:nvPr/>
        </p:nvPicPr>
        <p:blipFill>
          <a:blip r:embed="rId5"/>
          <a:stretch>
            <a:fillRect/>
          </a:stretch>
        </p:blipFill>
        <p:spPr>
          <a:xfrm>
            <a:off x="2608983" y="9297772"/>
            <a:ext cx="3086100" cy="685800"/>
          </a:xfrm>
          <a:prstGeom prst="rect">
            <a:avLst/>
          </a:prstGeom>
        </p:spPr>
      </p:pic>
      <p:pic>
        <p:nvPicPr>
          <p:cNvPr id="9" name="Image 5" descr="preencoded.png">    </p:cNvPr>
          <p:cNvPicPr>
            <a:picLocks noChangeAspect="1"/>
          </p:cNvPicPr>
          <p:nvPr/>
        </p:nvPicPr>
        <p:blipFill>
          <a:blip r:embed="rId6"/>
          <a:stretch>
            <a:fillRect/>
          </a:stretch>
        </p:blipFill>
        <p:spPr>
          <a:xfrm>
            <a:off x="1944843" y="9293028"/>
            <a:ext cx="457200" cy="457200"/>
          </a:xfrm>
          <a:prstGeom prst="rect">
            <a:avLst/>
          </a:prstGeom>
        </p:spPr>
      </p:pic>
      <p:sp>
        <p:nvSpPr>
          <p:cNvPr id="10" name="Text 2"/>
          <p:cNvSpPr/>
          <p:nvPr/>
        </p:nvSpPr>
        <p:spPr>
          <a:xfrm>
            <a:off x="742908" y="1775898"/>
            <a:ext cx="6267450" cy="333375"/>
          </a:xfrm>
          <a:prstGeom prst="rect">
            <a:avLst/>
          </a:prstGeom>
          <a:noFill/>
          <a:ln/>
        </p:spPr>
        <p:txBody>
          <a:bodyPr wrap="square" lIns="0" tIns="0" rIns="0" bIns="0" rtlCol="0" anchor="ctr"/>
          <a:lstStyle/>
          <a:p>
            <a:pPr algn="ctr" indent="0" marL="0">
              <a:lnSpc>
                <a:spcPct val="120000"/>
              </a:lnSpc>
              <a:buNone/>
            </a:pPr>
            <a:r>
              <a:rPr lang="en-US" sz="1875" b="1" dirty="0">
                <a:solidFill>
                  <a:srgbClr val="F2F244"/>
                </a:solidFill>
                <a:latin typeface="Abel" pitchFamily="34" charset="0"/>
                <a:ea typeface="Abel" pitchFamily="34" charset="-122"/>
                <a:cs typeface="Abel" pitchFamily="34" charset="-120"/>
              </a:rPr>
              <a:t>Queen E. Cuisine &amp; RAW3 Entertainment Present...</a:t>
            </a:r>
            <a:endParaRPr lang="en-US" sz="1875" dirty="0"/>
          </a:p>
        </p:txBody>
      </p:sp>
      <p:sp>
        <p:nvSpPr>
          <p:cNvPr id="11" name="Text 3"/>
          <p:cNvSpPr/>
          <p:nvPr/>
        </p:nvSpPr>
        <p:spPr>
          <a:xfrm>
            <a:off x="801239" y="7336526"/>
            <a:ext cx="6267450" cy="228600"/>
          </a:xfrm>
          <a:prstGeom prst="rect">
            <a:avLst/>
          </a:prstGeom>
          <a:noFill/>
          <a:ln/>
        </p:spPr>
        <p:txBody>
          <a:bodyPr wrap="square" lIns="0" tIns="0" rIns="0" bIns="0" rtlCol="0" anchor="ctr"/>
          <a:lstStyle/>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UPDATED: April 10, 2024</a:t>
            </a:r>
            <a:endParaRPr lang="en-US" sz="1275" dirty="0"/>
          </a:p>
        </p:txBody>
      </p:sp>
      <p:sp>
        <p:nvSpPr>
          <p:cNvPr id="12" name="Text 4"/>
          <p:cNvSpPr/>
          <p:nvPr/>
        </p:nvSpPr>
        <p:spPr>
          <a:xfrm>
            <a:off x="801239" y="8584378"/>
            <a:ext cx="6267450" cy="228600"/>
          </a:xfrm>
          <a:prstGeom prst="rect">
            <a:avLst/>
          </a:prstGeom>
          <a:noFill/>
          <a:ln/>
        </p:spPr>
        <p:txBody>
          <a:bodyPr wrap="square" lIns="0" tIns="0" rIns="0" bIns="0" rtlCol="0" anchor="ctr"/>
          <a:lstStyle/>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MUSIC COMPETITION EVENT: SATURDAY, OCTOBER 5, 2024 ATL, GA</a:t>
            </a:r>
            <a:endParaRPr lang="en-US" sz="127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820657" y="1114720"/>
            <a:ext cx="6943725" cy="962025"/>
          </a:xfrm>
          <a:prstGeom prst="rect">
            <a:avLst/>
          </a:prstGeom>
          <a:noFill/>
          <a:ln/>
        </p:spPr>
        <p:txBody>
          <a:bodyPr wrap="square" lIns="0" tIns="0" rIns="0" bIns="0" rtlCol="0" anchor="ctr"/>
          <a:lstStyle/>
          <a:p>
            <a:pPr algn="l" indent="0" marL="0">
              <a:lnSpc>
                <a:spcPct val="110000"/>
              </a:lnSpc>
              <a:buNone/>
            </a:pPr>
            <a:r>
              <a:rPr lang="en-US" sz="3150" b="1" dirty="0">
                <a:solidFill>
                  <a:srgbClr val="FFFFFF"/>
                </a:solidFill>
                <a:latin typeface="Raleway" pitchFamily="34" charset="0"/>
                <a:ea typeface="Raleway" pitchFamily="34" charset="-122"/>
                <a:cs typeface="Raleway" pitchFamily="34" charset="-120"/>
              </a:rPr>
              <a:t>Atlanta Talent Showcase (ATS) Competition Rules (2024)</a:t>
            </a:r>
            <a:endParaRPr lang="en-US" sz="3150" dirty="0"/>
          </a:p>
        </p:txBody>
      </p:sp>
      <p:pic>
        <p:nvPicPr>
          <p:cNvPr id="4" name="Image 1" descr="preencoded.png">    </p:cNvPr>
          <p:cNvPicPr>
            <a:picLocks noChangeAspect="1"/>
          </p:cNvPicPr>
          <p:nvPr/>
        </p:nvPicPr>
        <p:blipFill>
          <a:blip r:embed="rId2"/>
          <a:stretch>
            <a:fillRect/>
          </a:stretch>
        </p:blipFill>
        <p:spPr>
          <a:xfrm>
            <a:off x="6653527" y="6"/>
            <a:ext cx="1114425" cy="1114425"/>
          </a:xfrm>
          <a:prstGeom prst="rect">
            <a:avLst/>
          </a:prstGeom>
        </p:spPr>
      </p:pic>
      <p:sp>
        <p:nvSpPr>
          <p:cNvPr id="5" name="Text 1"/>
          <p:cNvSpPr/>
          <p:nvPr/>
        </p:nvSpPr>
        <p:spPr>
          <a:xfrm>
            <a:off x="819150" y="2722331"/>
            <a:ext cx="4800600" cy="247650"/>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must be a citizen of the United States to participate.</a:t>
            </a:r>
            <a:endParaRPr lang="en-US" sz="1275" dirty="0"/>
          </a:p>
        </p:txBody>
      </p:sp>
      <p:sp>
        <p:nvSpPr>
          <p:cNvPr id="6" name="Text 2"/>
          <p:cNvSpPr/>
          <p:nvPr/>
        </p:nvSpPr>
        <p:spPr>
          <a:xfrm>
            <a:off x="820647" y="2366467"/>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01.</a:t>
            </a:r>
            <a:pPr algn="l" indent="0" marL="0">
              <a:lnSpc>
                <a:spcPct val="110000"/>
              </a:lnSpc>
              <a:buNone/>
            </a:pPr>
            <a:r>
              <a:rPr lang="en-US" sz="1875" b="1" dirty="0">
                <a:solidFill>
                  <a:srgbClr val="FFFFFF"/>
                </a:solidFill>
                <a:latin typeface="Raleway" pitchFamily="34" charset="0"/>
                <a:ea typeface="Raleway" pitchFamily="34" charset="-122"/>
                <a:cs typeface="Raleway" pitchFamily="34" charset="-120"/>
              </a:rPr>
              <a:t> U.S. Citizenship</a:t>
            </a:r>
            <a:endParaRPr lang="en-US" sz="1875" dirty="0"/>
          </a:p>
        </p:txBody>
      </p:sp>
      <p:sp>
        <p:nvSpPr>
          <p:cNvPr id="7" name="Text 3"/>
          <p:cNvSpPr/>
          <p:nvPr/>
        </p:nvSpPr>
        <p:spPr>
          <a:xfrm>
            <a:off x="819150" y="4187361"/>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Must be 18 years &amp; older to participate in the Atlanta Talent Showcase Event (ATS).</a:t>
            </a:r>
            <a:endParaRPr lang="en-US" sz="1275" dirty="0"/>
          </a:p>
        </p:txBody>
      </p:sp>
      <p:sp>
        <p:nvSpPr>
          <p:cNvPr id="8" name="Text 4"/>
          <p:cNvSpPr/>
          <p:nvPr/>
        </p:nvSpPr>
        <p:spPr>
          <a:xfrm>
            <a:off x="819150" y="3844461"/>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02.</a:t>
            </a:r>
            <a:pPr algn="l" indent="0" marL="0">
              <a:lnSpc>
                <a:spcPct val="110000"/>
              </a:lnSpc>
              <a:buNone/>
            </a:pPr>
            <a:r>
              <a:rPr lang="en-US" sz="1875" dirty="0">
                <a:solidFill>
                  <a:srgbClr val="FFFFFF"/>
                </a:solidFill>
                <a:latin typeface="Questrial" pitchFamily="34" charset="0"/>
                <a:ea typeface="Questrial" pitchFamily="34" charset="-122"/>
                <a:cs typeface="Questrial" pitchFamily="34" charset="-120"/>
              </a:rPr>
              <a:t> </a:t>
            </a:r>
            <a:pPr algn="l" indent="0" marL="0">
              <a:lnSpc>
                <a:spcPct val="110000"/>
              </a:lnSpc>
              <a:buNone/>
            </a:pPr>
            <a:r>
              <a:rPr lang="en-US" sz="1875" b="1" dirty="0">
                <a:solidFill>
                  <a:srgbClr val="FFFFFF"/>
                </a:solidFill>
                <a:latin typeface="Raleway" pitchFamily="34" charset="0"/>
                <a:ea typeface="Raleway" pitchFamily="34" charset="-122"/>
                <a:cs typeface="Raleway" pitchFamily="34" charset="-120"/>
              </a:rPr>
              <a:t>Age Limit</a:t>
            </a:r>
            <a:endParaRPr lang="en-US" sz="1875" dirty="0"/>
          </a:p>
        </p:txBody>
      </p:sp>
      <p:sp>
        <p:nvSpPr>
          <p:cNvPr id="9" name="Text 5"/>
          <p:cNvSpPr/>
          <p:nvPr/>
        </p:nvSpPr>
        <p:spPr>
          <a:xfrm>
            <a:off x="819150" y="5642867"/>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cannot be a previous Top 10 contestant of any entertainment, arts or music organization of entity!</a:t>
            </a:r>
            <a:endParaRPr lang="en-US" sz="1275" dirty="0"/>
          </a:p>
        </p:txBody>
      </p:sp>
      <p:sp>
        <p:nvSpPr>
          <p:cNvPr id="10" name="Text 6"/>
          <p:cNvSpPr/>
          <p:nvPr/>
        </p:nvSpPr>
        <p:spPr>
          <a:xfrm>
            <a:off x="819150" y="5309492"/>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03.</a:t>
            </a:r>
            <a:pPr algn="l" indent="0" marL="0">
              <a:lnSpc>
                <a:spcPct val="110000"/>
              </a:lnSpc>
              <a:buNone/>
            </a:pPr>
            <a:r>
              <a:rPr lang="en-US" sz="1875" b="1" dirty="0">
                <a:solidFill>
                  <a:srgbClr val="FFFFFF"/>
                </a:solidFill>
                <a:latin typeface="Raleway" pitchFamily="34" charset="0"/>
                <a:ea typeface="Raleway" pitchFamily="34" charset="-122"/>
                <a:cs typeface="Raleway" pitchFamily="34" charset="-120"/>
              </a:rPr>
              <a:t> Previous Top 10 Contestant</a:t>
            </a:r>
            <a:endParaRPr lang="en-US" sz="1875" dirty="0"/>
          </a:p>
        </p:txBody>
      </p:sp>
      <p:sp>
        <p:nvSpPr>
          <p:cNvPr id="11" name="Text 7"/>
          <p:cNvSpPr/>
          <p:nvPr/>
        </p:nvSpPr>
        <p:spPr>
          <a:xfrm>
            <a:off x="819150" y="7107898"/>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Producers Approval is NOT required but is a possibility for certain artists. This is not a factor in the submission process.</a:t>
            </a:r>
            <a:endParaRPr lang="en-US" sz="1275" dirty="0"/>
          </a:p>
        </p:txBody>
      </p:sp>
      <p:sp>
        <p:nvSpPr>
          <p:cNvPr id="12" name="Text 8"/>
          <p:cNvSpPr/>
          <p:nvPr/>
        </p:nvSpPr>
        <p:spPr>
          <a:xfrm>
            <a:off x="819150" y="6764998"/>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04.</a:t>
            </a:r>
            <a:pPr algn="l" indent="0" marL="0">
              <a:lnSpc>
                <a:spcPct val="110000"/>
              </a:lnSpc>
              <a:buNone/>
            </a:pPr>
            <a:r>
              <a:rPr lang="en-US" sz="1875" b="1" dirty="0">
                <a:solidFill>
                  <a:srgbClr val="FFFFFF"/>
                </a:solidFill>
                <a:latin typeface="Raleway" pitchFamily="34" charset="0"/>
                <a:ea typeface="Raleway" pitchFamily="34" charset="-122"/>
                <a:cs typeface="Raleway" pitchFamily="34" charset="-120"/>
              </a:rPr>
              <a:t> Producer Approval</a:t>
            </a:r>
            <a:endParaRPr lang="en-US" sz="1875" dirty="0"/>
          </a:p>
        </p:txBody>
      </p:sp>
      <p:sp>
        <p:nvSpPr>
          <p:cNvPr id="13" name="Text 9"/>
          <p:cNvSpPr/>
          <p:nvPr/>
        </p:nvSpPr>
        <p:spPr>
          <a:xfrm>
            <a:off x="819150" y="8744379"/>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cannot have a current recording contract with any producer, indie or major music label.</a:t>
            </a:r>
            <a:endParaRPr lang="en-US" sz="1275" dirty="0"/>
          </a:p>
        </p:txBody>
      </p:sp>
      <p:sp>
        <p:nvSpPr>
          <p:cNvPr id="14" name="Text 10"/>
          <p:cNvSpPr/>
          <p:nvPr/>
        </p:nvSpPr>
        <p:spPr>
          <a:xfrm>
            <a:off x="819150" y="8401479"/>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05.</a:t>
            </a:r>
            <a:pPr algn="l" indent="0" marL="0">
              <a:lnSpc>
                <a:spcPct val="110000"/>
              </a:lnSpc>
              <a:buNone/>
            </a:pPr>
            <a:r>
              <a:rPr lang="en-US" sz="1875" dirty="0">
                <a:solidFill>
                  <a:srgbClr val="FFFFFF"/>
                </a:solidFill>
                <a:latin typeface="Questrial" pitchFamily="34" charset="0"/>
                <a:ea typeface="Questrial" pitchFamily="34" charset="-122"/>
                <a:cs typeface="Questrial" pitchFamily="34" charset="-120"/>
              </a:rPr>
              <a:t> </a:t>
            </a:r>
            <a:pPr algn="l" indent="0" marL="0">
              <a:lnSpc>
                <a:spcPct val="110000"/>
              </a:lnSpc>
              <a:buNone/>
            </a:pPr>
            <a:r>
              <a:rPr lang="en-US" sz="1875" b="1" dirty="0">
                <a:solidFill>
                  <a:srgbClr val="FFFFFF"/>
                </a:solidFill>
                <a:latin typeface="Raleway" pitchFamily="34" charset="0"/>
                <a:ea typeface="Raleway" pitchFamily="34" charset="-122"/>
                <a:cs typeface="Raleway" pitchFamily="34" charset="-120"/>
              </a:rPr>
              <a:t>No Exclusive Recording Contract</a:t>
            </a:r>
            <a:endParaRPr lang="en-US" sz="1875" dirty="0"/>
          </a:p>
        </p:txBody>
      </p:sp>
      <p:pic>
        <p:nvPicPr>
          <p:cNvPr id="15" name="Image 2" descr="preencoded.png">    </p:cNvPr>
          <p:cNvPicPr>
            <a:picLocks noChangeAspect="1"/>
          </p:cNvPicPr>
          <p:nvPr/>
        </p:nvPicPr>
        <p:blipFill>
          <a:blip r:embed="rId3"/>
          <a:stretch>
            <a:fillRect/>
          </a:stretch>
        </p:blipFill>
        <p:spPr>
          <a:xfrm>
            <a:off x="5836939" y="2268322"/>
            <a:ext cx="1104900" cy="1104900"/>
          </a:xfrm>
          <a:prstGeom prst="rect">
            <a:avLst/>
          </a:prstGeom>
        </p:spPr>
      </p:pic>
      <p:pic>
        <p:nvPicPr>
          <p:cNvPr id="16" name="Image 3" descr="preencoded.png">    </p:cNvPr>
          <p:cNvPicPr>
            <a:picLocks noChangeAspect="1"/>
          </p:cNvPicPr>
          <p:nvPr/>
        </p:nvPicPr>
        <p:blipFill>
          <a:blip r:embed="rId4"/>
          <a:stretch>
            <a:fillRect/>
          </a:stretch>
        </p:blipFill>
        <p:spPr>
          <a:xfrm>
            <a:off x="5888736" y="3697662"/>
            <a:ext cx="1019175" cy="1095375"/>
          </a:xfrm>
          <a:prstGeom prst="rect">
            <a:avLst/>
          </a:prstGeom>
        </p:spPr>
      </p:pic>
      <p:pic>
        <p:nvPicPr>
          <p:cNvPr id="17" name="Image 4" descr="preencoded.png">    </p:cNvPr>
          <p:cNvPicPr>
            <a:picLocks noChangeAspect="1"/>
          </p:cNvPicPr>
          <p:nvPr/>
        </p:nvPicPr>
        <p:blipFill>
          <a:blip r:embed="rId5"/>
          <a:stretch>
            <a:fillRect/>
          </a:stretch>
        </p:blipFill>
        <p:spPr>
          <a:xfrm>
            <a:off x="5836882" y="5301444"/>
            <a:ext cx="1085850" cy="1085850"/>
          </a:xfrm>
          <a:prstGeom prst="rect">
            <a:avLst/>
          </a:prstGeom>
        </p:spPr>
      </p:pic>
      <p:pic>
        <p:nvPicPr>
          <p:cNvPr id="18" name="Image 5" descr="preencoded.png">    </p:cNvPr>
          <p:cNvPicPr>
            <a:picLocks noChangeAspect="1"/>
          </p:cNvPicPr>
          <p:nvPr/>
        </p:nvPicPr>
        <p:blipFill>
          <a:blip r:embed="rId6"/>
          <a:stretch>
            <a:fillRect/>
          </a:stretch>
        </p:blipFill>
        <p:spPr>
          <a:xfrm>
            <a:off x="5979585" y="6766169"/>
            <a:ext cx="809625" cy="1095375"/>
          </a:xfrm>
          <a:prstGeom prst="rect">
            <a:avLst/>
          </a:prstGeom>
        </p:spPr>
      </p:pic>
      <p:pic>
        <p:nvPicPr>
          <p:cNvPr id="19" name="Image 6" descr="preencoded.png">    </p:cNvPr>
          <p:cNvPicPr>
            <a:picLocks noChangeAspect="1"/>
          </p:cNvPicPr>
          <p:nvPr/>
        </p:nvPicPr>
        <p:blipFill>
          <a:blip r:embed="rId7"/>
          <a:stretch>
            <a:fillRect/>
          </a:stretch>
        </p:blipFill>
        <p:spPr>
          <a:xfrm>
            <a:off x="5901833" y="8399402"/>
            <a:ext cx="923925" cy="1104900"/>
          </a:xfrm>
          <a:prstGeom prst="rect">
            <a:avLst/>
          </a:prstGeom>
        </p:spPr>
      </p:pic>
      <p:sp>
        <p:nvSpPr>
          <p:cNvPr id="20" name="Text 11"/>
          <p:cNvSpPr/>
          <p:nvPr/>
        </p:nvSpPr>
        <p:spPr>
          <a:xfrm>
            <a:off x="820761" y="544693"/>
            <a:ext cx="6943725" cy="476250"/>
          </a:xfrm>
          <a:prstGeom prst="rect">
            <a:avLst/>
          </a:prstGeom>
          <a:noFill/>
          <a:ln/>
        </p:spPr>
        <p:txBody>
          <a:bodyPr wrap="square" lIns="0" tIns="0" rIns="0" bIns="0" rtlCol="0" anchor="ctr"/>
          <a:lstStyle/>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Professional Artistry</a:t>
            </a:r>
            <a:endParaRPr lang="en-US" sz="1575" dirty="0"/>
          </a:p>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'Rules of Engagement' &amp; Guidelines</a:t>
            </a:r>
            <a:endParaRPr lang="en-US" sz="1575" dirty="0"/>
          </a:p>
        </p:txBody>
      </p:sp>
      <p:sp>
        <p:nvSpPr>
          <p:cNvPr id="21" name="Text 12"/>
          <p:cNvSpPr/>
          <p:nvPr/>
        </p:nvSpPr>
        <p:spPr>
          <a:xfrm>
            <a:off x="814253" y="2048094"/>
            <a:ext cx="1762125" cy="200025"/>
          </a:xfrm>
          <a:prstGeom prst="rect">
            <a:avLst/>
          </a:prstGeom>
          <a:noFill/>
          <a:ln/>
        </p:spPr>
        <p:txBody>
          <a:bodyPr wrap="square" lIns="0" tIns="0" rIns="0" bIns="0" rtlCol="0" anchor="ctr"/>
          <a:lstStyle/>
          <a:p>
            <a:pPr algn="ctr" indent="0" marL="0">
              <a:lnSpc>
                <a:spcPct val="120000"/>
              </a:lnSpc>
              <a:buNone/>
            </a:pPr>
            <a:r>
              <a:rPr lang="en-US" sz="1125" b="1" dirty="0">
                <a:solidFill>
                  <a:srgbClr val="FFFFFF"/>
                </a:solidFill>
                <a:latin typeface="Raleway" pitchFamily="34" charset="0"/>
                <a:ea typeface="Raleway" pitchFamily="34" charset="-122"/>
                <a:cs typeface="Raleway" pitchFamily="34" charset="-120"/>
              </a:rPr>
              <a:t>UPDATED: April 10, 2024</a:t>
            </a:r>
            <a:endParaRPr lang="en-US" sz="112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820676" y="1179662"/>
            <a:ext cx="5962650" cy="971550"/>
          </a:xfrm>
          <a:prstGeom prst="rect">
            <a:avLst/>
          </a:prstGeom>
          <a:noFill/>
          <a:ln/>
        </p:spPr>
        <p:txBody>
          <a:bodyPr wrap="square" lIns="0" tIns="0" rIns="0" bIns="0" rtlCol="0" anchor="ctr"/>
          <a:lstStyle/>
          <a:p>
            <a:pPr algn="l" indent="0" marL="0">
              <a:lnSpc>
                <a:spcPct val="110000"/>
              </a:lnSpc>
              <a:buNone/>
            </a:pPr>
            <a:r>
              <a:rPr lang="en-US" sz="3675" b="1" dirty="0">
                <a:solidFill>
                  <a:srgbClr val="020202"/>
                </a:solidFill>
                <a:latin typeface="Raleway" pitchFamily="34" charset="0"/>
                <a:ea typeface="Raleway" pitchFamily="34" charset="-122"/>
                <a:cs typeface="Raleway" pitchFamily="34" charset="-120"/>
              </a:rPr>
              <a:t>ATS</a:t>
            </a:r>
            <a:pPr algn="l" indent="0" marL="0">
              <a:lnSpc>
                <a:spcPct val="110000"/>
              </a:lnSpc>
              <a:buNone/>
            </a:pPr>
            <a:r>
              <a:rPr lang="en-US" sz="3675" b="1" dirty="0">
                <a:solidFill>
                  <a:srgbClr val="05B89D"/>
                </a:solidFill>
                <a:latin typeface="Raleway" pitchFamily="34" charset="0"/>
                <a:ea typeface="Raleway" pitchFamily="34" charset="-122"/>
                <a:cs typeface="Raleway" pitchFamily="34" charset="-120"/>
              </a:rPr>
              <a:t> </a:t>
            </a:r>
            <a:pPr algn="l" indent="0" marL="0">
              <a:lnSpc>
                <a:spcPct val="110000"/>
              </a:lnSpc>
              <a:buNone/>
            </a:pPr>
            <a:r>
              <a:rPr lang="en-US" sz="3675" b="1" dirty="0">
                <a:solidFill>
                  <a:srgbClr val="4582F3"/>
                </a:solidFill>
                <a:latin typeface="Raleway" pitchFamily="34" charset="0"/>
                <a:ea typeface="Raleway" pitchFamily="34" charset="-122"/>
                <a:cs typeface="Raleway" pitchFamily="34" charset="-120"/>
              </a:rPr>
              <a:t>COMPETITION RULES </a:t>
            </a:r>
            <a:endParaRPr lang="en-US" sz="3675" dirty="0"/>
          </a:p>
          <a:p>
            <a:pPr algn="l" indent="0" marL="0">
              <a:lnSpc>
                <a:spcPct val="110000"/>
              </a:lnSpc>
              <a:buNone/>
            </a:pPr>
            <a:r>
              <a:rPr lang="en-US" sz="1350" b="1" dirty="0">
                <a:solidFill>
                  <a:srgbClr val="4582F3"/>
                </a:solidFill>
                <a:latin typeface="Raleway" pitchFamily="34" charset="0"/>
                <a:ea typeface="Raleway" pitchFamily="34" charset="-122"/>
                <a:cs typeface="Raleway" pitchFamily="34" charset="-120"/>
              </a:rPr>
              <a:t>Professional Artistry</a:t>
            </a:r>
            <a:endParaRPr lang="en-US" sz="3675" dirty="0"/>
          </a:p>
          <a:p>
            <a:pPr algn="l" indent="0" marL="0">
              <a:lnSpc>
                <a:spcPct val="110000"/>
              </a:lnSpc>
              <a:buNone/>
            </a:pPr>
            <a:r>
              <a:rPr lang="en-US" sz="1350" b="1" dirty="0">
                <a:solidFill>
                  <a:srgbClr val="4582F3"/>
                </a:solidFill>
                <a:latin typeface="Raleway" pitchFamily="34" charset="0"/>
                <a:ea typeface="Raleway" pitchFamily="34" charset="-122"/>
                <a:cs typeface="Raleway" pitchFamily="34" charset="-120"/>
              </a:rPr>
              <a:t>'Rules of Engagement' &amp; Guidelines</a:t>
            </a:r>
            <a:endParaRPr lang="en-US" sz="3675" dirty="0"/>
          </a:p>
        </p:txBody>
      </p:sp>
      <p:sp>
        <p:nvSpPr>
          <p:cNvPr id="4" name="Text 1"/>
          <p:cNvSpPr/>
          <p:nvPr/>
        </p:nvSpPr>
        <p:spPr>
          <a:xfrm>
            <a:off x="820647" y="2968381"/>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cannot currently be signed to a artist management contract, agency or individual.</a:t>
            </a:r>
            <a:endParaRPr lang="en-US" sz="1275" dirty="0"/>
          </a:p>
        </p:txBody>
      </p:sp>
      <p:pic>
        <p:nvPicPr>
          <p:cNvPr id="5" name="Image 1" descr="preencoded.png">    </p:cNvPr>
          <p:cNvPicPr>
            <a:picLocks noChangeAspect="1"/>
          </p:cNvPicPr>
          <p:nvPr/>
        </p:nvPicPr>
        <p:blipFill>
          <a:blip r:embed="rId2"/>
          <a:stretch>
            <a:fillRect/>
          </a:stretch>
        </p:blipFill>
        <p:spPr>
          <a:xfrm>
            <a:off x="6584632" y="13"/>
            <a:ext cx="1181100" cy="1181100"/>
          </a:xfrm>
          <a:prstGeom prst="rect">
            <a:avLst/>
          </a:prstGeom>
        </p:spPr>
      </p:pic>
      <p:sp>
        <p:nvSpPr>
          <p:cNvPr id="6" name="Text 2"/>
          <p:cNvSpPr/>
          <p:nvPr/>
        </p:nvSpPr>
        <p:spPr>
          <a:xfrm>
            <a:off x="819150" y="2379431"/>
            <a:ext cx="4800600" cy="6096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06.</a:t>
            </a:r>
            <a:pPr algn="l" indent="0" marL="0">
              <a:lnSpc>
                <a:spcPct val="110000"/>
              </a:lnSpc>
              <a:buNone/>
            </a:pPr>
            <a:r>
              <a:rPr lang="en-US" sz="1875" b="1" dirty="0">
                <a:solidFill>
                  <a:srgbClr val="4582F3"/>
                </a:solidFill>
                <a:latin typeface="Raleway" pitchFamily="34" charset="0"/>
                <a:ea typeface="Raleway" pitchFamily="34" charset="-122"/>
                <a:cs typeface="Raleway" pitchFamily="34" charset="-120"/>
              </a:rPr>
              <a:t> </a:t>
            </a:r>
            <a:pPr algn="l" indent="0" marL="0">
              <a:lnSpc>
                <a:spcPct val="110000"/>
              </a:lnSpc>
              <a:buNone/>
            </a:pPr>
            <a:r>
              <a:rPr lang="en-US" sz="1875" b="1" dirty="0">
                <a:solidFill>
                  <a:srgbClr val="020202"/>
                </a:solidFill>
                <a:latin typeface="Raleway" pitchFamily="34" charset="0"/>
                <a:ea typeface="Raleway" pitchFamily="34" charset="-122"/>
                <a:cs typeface="Raleway" pitchFamily="34" charset="-120"/>
              </a:rPr>
              <a:t>No Exclusive Artist Management Contract</a:t>
            </a:r>
            <a:endParaRPr lang="en-US" sz="1875" dirty="0"/>
          </a:p>
        </p:txBody>
      </p:sp>
      <p:sp>
        <p:nvSpPr>
          <p:cNvPr id="7" name="Text 3"/>
          <p:cNvSpPr/>
          <p:nvPr/>
        </p:nvSpPr>
        <p:spPr>
          <a:xfrm>
            <a:off x="820647" y="4187361"/>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cannot currently be signed to a touring contact with any company, agency, label or individual.</a:t>
            </a:r>
            <a:endParaRPr lang="en-US" sz="1275" dirty="0"/>
          </a:p>
        </p:txBody>
      </p:sp>
      <p:sp>
        <p:nvSpPr>
          <p:cNvPr id="8" name="Text 4"/>
          <p:cNvSpPr/>
          <p:nvPr/>
        </p:nvSpPr>
        <p:spPr>
          <a:xfrm>
            <a:off x="819150" y="3844461"/>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07. </a:t>
            </a:r>
            <a:pPr algn="l" indent="0" marL="0">
              <a:lnSpc>
                <a:spcPct val="110000"/>
              </a:lnSpc>
              <a:buNone/>
            </a:pPr>
            <a:r>
              <a:rPr lang="en-US" sz="1875" b="1" dirty="0">
                <a:solidFill>
                  <a:srgbClr val="020202"/>
                </a:solidFill>
                <a:latin typeface="Raleway" pitchFamily="34" charset="0"/>
                <a:ea typeface="Raleway" pitchFamily="34" charset="-122"/>
                <a:cs typeface="Raleway" pitchFamily="34" charset="-120"/>
              </a:rPr>
              <a:t>No Exclusive Touring Contract</a:t>
            </a:r>
            <a:endParaRPr lang="en-US" sz="1875" dirty="0"/>
          </a:p>
        </p:txBody>
      </p:sp>
      <p:sp>
        <p:nvSpPr>
          <p:cNvPr id="9" name="Text 5"/>
          <p:cNvSpPr/>
          <p:nvPr/>
        </p:nvSpPr>
        <p:spPr>
          <a:xfrm>
            <a:off x="819150" y="5642867"/>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must be a talented &amp; aspiring Singer, Rapper or DJ! Your appearance and brand are a major consideration.</a:t>
            </a:r>
            <a:endParaRPr lang="en-US" sz="1275" dirty="0"/>
          </a:p>
        </p:txBody>
      </p:sp>
      <p:sp>
        <p:nvSpPr>
          <p:cNvPr id="10" name="Text 6"/>
          <p:cNvSpPr/>
          <p:nvPr/>
        </p:nvSpPr>
        <p:spPr>
          <a:xfrm>
            <a:off x="819150" y="5309492"/>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08.</a:t>
            </a:r>
            <a:pPr algn="l" indent="0" marL="0">
              <a:lnSpc>
                <a:spcPct val="110000"/>
              </a:lnSpc>
              <a:buNone/>
            </a:pPr>
            <a:r>
              <a:rPr lang="en-US" sz="1875" b="1" dirty="0">
                <a:solidFill>
                  <a:srgbClr val="4582F3"/>
                </a:solidFill>
                <a:latin typeface="Raleway" pitchFamily="34" charset="0"/>
                <a:ea typeface="Raleway" pitchFamily="34" charset="-122"/>
                <a:cs typeface="Raleway" pitchFamily="34" charset="-120"/>
              </a:rPr>
              <a:t> </a:t>
            </a:r>
            <a:pPr algn="l" indent="0" marL="0">
              <a:lnSpc>
                <a:spcPct val="110000"/>
              </a:lnSpc>
              <a:buNone/>
            </a:pPr>
            <a:r>
              <a:rPr lang="en-US" sz="1875" b="1" dirty="0">
                <a:solidFill>
                  <a:srgbClr val="020202"/>
                </a:solidFill>
                <a:latin typeface="Raleway" pitchFamily="34" charset="0"/>
                <a:ea typeface="Raleway" pitchFamily="34" charset="-122"/>
                <a:cs typeface="Raleway" pitchFamily="34" charset="-120"/>
              </a:rPr>
              <a:t>Talent &amp; Presentation</a:t>
            </a:r>
            <a:endParaRPr lang="en-US" sz="1875" dirty="0"/>
          </a:p>
        </p:txBody>
      </p:sp>
      <p:sp>
        <p:nvSpPr>
          <p:cNvPr id="11" name="Text 7"/>
          <p:cNvSpPr/>
          <p:nvPr/>
        </p:nvSpPr>
        <p:spPr>
          <a:xfrm>
            <a:off x="819150" y="7107898"/>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You must be respectful, professional, sensible, rational, reasonable &amp; relatable.</a:t>
            </a:r>
            <a:endParaRPr lang="en-US" sz="1275" dirty="0"/>
          </a:p>
        </p:txBody>
      </p:sp>
      <p:sp>
        <p:nvSpPr>
          <p:cNvPr id="12" name="Text 8"/>
          <p:cNvSpPr/>
          <p:nvPr/>
        </p:nvSpPr>
        <p:spPr>
          <a:xfrm>
            <a:off x="819150" y="6764998"/>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09.</a:t>
            </a:r>
            <a:pPr algn="l" indent="0" marL="0">
              <a:lnSpc>
                <a:spcPct val="110000"/>
              </a:lnSpc>
              <a:buNone/>
            </a:pPr>
            <a:r>
              <a:rPr lang="en-US" sz="1875" b="1" dirty="0">
                <a:solidFill>
                  <a:srgbClr val="4582F3"/>
                </a:solidFill>
                <a:latin typeface="Raleway" pitchFamily="34" charset="0"/>
                <a:ea typeface="Raleway" pitchFamily="34" charset="-122"/>
                <a:cs typeface="Raleway" pitchFamily="34" charset="-120"/>
              </a:rPr>
              <a:t> </a:t>
            </a:r>
            <a:pPr algn="l" indent="0" marL="0">
              <a:lnSpc>
                <a:spcPct val="110000"/>
              </a:lnSpc>
              <a:buNone/>
            </a:pPr>
            <a:r>
              <a:rPr lang="en-US" sz="1875" b="1" dirty="0">
                <a:solidFill>
                  <a:srgbClr val="020202"/>
                </a:solidFill>
                <a:latin typeface="Raleway" pitchFamily="34" charset="0"/>
                <a:ea typeface="Raleway" pitchFamily="34" charset="-122"/>
                <a:cs typeface="Raleway" pitchFamily="34" charset="-120"/>
              </a:rPr>
              <a:t>Professional &amp; Passionate</a:t>
            </a:r>
            <a:endParaRPr lang="en-US" sz="1875" dirty="0"/>
          </a:p>
        </p:txBody>
      </p:sp>
      <p:sp>
        <p:nvSpPr>
          <p:cNvPr id="13" name="Text 9"/>
          <p:cNvSpPr/>
          <p:nvPr/>
        </p:nvSpPr>
        <p:spPr>
          <a:xfrm>
            <a:off x="819150" y="8744379"/>
            <a:ext cx="4800600" cy="485775"/>
          </a:xfrm>
          <a:prstGeom prst="rect">
            <a:avLst/>
          </a:prstGeom>
          <a:noFill/>
          <a:ln/>
        </p:spPr>
        <p:txBody>
          <a:bodyPr wrap="square" lIns="0" tIns="0" rIns="0" bIns="0" rtlCol="0" anchor="ctr"/>
          <a:lstStyle/>
          <a:p>
            <a:pPr algn="l" indent="0" marL="0">
              <a:lnSpc>
                <a:spcPct val="125000"/>
              </a:lnSpc>
              <a:buNone/>
            </a:pPr>
            <a:r>
              <a:rPr lang="en-US" sz="1275" dirty="0">
                <a:solidFill>
                  <a:srgbClr val="FFFFFF"/>
                </a:solidFill>
                <a:latin typeface="Raleway" pitchFamily="34" charset="0"/>
                <a:ea typeface="Raleway" pitchFamily="34" charset="-122"/>
                <a:cs typeface="Raleway" pitchFamily="34" charset="-120"/>
              </a:rPr>
              <a:t>REQUIRED AT ALL TIMES AND TO EVERYONE INVOLVED &amp; ASSOCIATED IN THE ATS. </a:t>
            </a:r>
            <a:endParaRPr lang="en-US" sz="1275" dirty="0"/>
          </a:p>
        </p:txBody>
      </p:sp>
      <p:sp>
        <p:nvSpPr>
          <p:cNvPr id="14" name="Text 10"/>
          <p:cNvSpPr/>
          <p:nvPr/>
        </p:nvSpPr>
        <p:spPr>
          <a:xfrm>
            <a:off x="820647" y="8401479"/>
            <a:ext cx="4800600" cy="304800"/>
          </a:xfrm>
          <a:prstGeom prst="rect">
            <a:avLst/>
          </a:prstGeom>
          <a:noFill/>
          <a:ln/>
        </p:spPr>
        <p:txBody>
          <a:bodyPr wrap="square" lIns="0" tIns="0" rIns="0" bIns="0" rtlCol="0" anchor="ctr"/>
          <a:lstStyle/>
          <a:p>
            <a:pPr algn="l" indent="0" marL="0">
              <a:lnSpc>
                <a:spcPct val="110000"/>
              </a:lnSpc>
              <a:buNone/>
            </a:pPr>
            <a:r>
              <a:rPr lang="en-US" sz="1875" dirty="0">
                <a:solidFill>
                  <a:srgbClr val="4582F3"/>
                </a:solidFill>
                <a:latin typeface="Questrial" pitchFamily="34" charset="0"/>
                <a:ea typeface="Questrial" pitchFamily="34" charset="-122"/>
                <a:cs typeface="Questrial" pitchFamily="34" charset="-120"/>
              </a:rPr>
              <a:t>10.</a:t>
            </a:r>
            <a:pPr algn="l" indent="0" marL="0">
              <a:lnSpc>
                <a:spcPct val="110000"/>
              </a:lnSpc>
              <a:buNone/>
            </a:pPr>
            <a:r>
              <a:rPr lang="en-US" sz="1875" dirty="0">
                <a:solidFill>
                  <a:srgbClr val="05B89D"/>
                </a:solidFill>
                <a:latin typeface="Questrial" pitchFamily="34" charset="0"/>
                <a:ea typeface="Questrial" pitchFamily="34" charset="-122"/>
                <a:cs typeface="Questrial" pitchFamily="34" charset="-120"/>
              </a:rPr>
              <a:t> </a:t>
            </a:r>
            <a:pPr algn="l" indent="0" marL="0">
              <a:lnSpc>
                <a:spcPct val="110000"/>
              </a:lnSpc>
              <a:buNone/>
            </a:pPr>
            <a:r>
              <a:rPr lang="en-US" sz="1875" b="1" dirty="0">
                <a:solidFill>
                  <a:srgbClr val="020202"/>
                </a:solidFill>
                <a:latin typeface="Raleway" pitchFamily="34" charset="0"/>
                <a:ea typeface="Raleway" pitchFamily="34" charset="-122"/>
                <a:cs typeface="Raleway" pitchFamily="34" charset="-120"/>
              </a:rPr>
              <a:t>R.E.S.P.E.C.T</a:t>
            </a:r>
            <a:endParaRPr lang="en-US" sz="1875" dirty="0"/>
          </a:p>
        </p:txBody>
      </p:sp>
      <p:pic>
        <p:nvPicPr>
          <p:cNvPr id="15" name="Image 2" descr="preencoded.png">    </p:cNvPr>
          <p:cNvPicPr>
            <a:picLocks noChangeAspect="1"/>
          </p:cNvPicPr>
          <p:nvPr/>
        </p:nvPicPr>
        <p:blipFill>
          <a:blip r:embed="rId3"/>
          <a:stretch>
            <a:fillRect/>
          </a:stretch>
        </p:blipFill>
        <p:spPr>
          <a:xfrm>
            <a:off x="5875772" y="2268436"/>
            <a:ext cx="1028700" cy="1104900"/>
          </a:xfrm>
          <a:prstGeom prst="rect">
            <a:avLst/>
          </a:prstGeom>
        </p:spPr>
      </p:pic>
      <p:pic>
        <p:nvPicPr>
          <p:cNvPr id="16" name="Image 3" descr="preencoded.png">    </p:cNvPr>
          <p:cNvPicPr>
            <a:picLocks noChangeAspect="1"/>
          </p:cNvPicPr>
          <p:nvPr/>
        </p:nvPicPr>
        <p:blipFill>
          <a:blip r:embed="rId4"/>
          <a:stretch>
            <a:fillRect/>
          </a:stretch>
        </p:blipFill>
        <p:spPr>
          <a:xfrm>
            <a:off x="5824042" y="3733105"/>
            <a:ext cx="1095375" cy="1066800"/>
          </a:xfrm>
          <a:prstGeom prst="rect">
            <a:avLst/>
          </a:prstGeom>
        </p:spPr>
      </p:pic>
      <p:pic>
        <p:nvPicPr>
          <p:cNvPr id="17" name="Image 4" descr="preencoded.png">    </p:cNvPr>
          <p:cNvPicPr>
            <a:picLocks noChangeAspect="1"/>
          </p:cNvPicPr>
          <p:nvPr/>
        </p:nvPicPr>
        <p:blipFill>
          <a:blip r:embed="rId5"/>
          <a:stretch>
            <a:fillRect/>
          </a:stretch>
        </p:blipFill>
        <p:spPr>
          <a:xfrm>
            <a:off x="6122041" y="5314407"/>
            <a:ext cx="542925" cy="1085850"/>
          </a:xfrm>
          <a:prstGeom prst="rect">
            <a:avLst/>
          </a:prstGeom>
        </p:spPr>
      </p:pic>
      <p:pic>
        <p:nvPicPr>
          <p:cNvPr id="18" name="Image 5" descr="preencoded.png">    </p:cNvPr>
          <p:cNvPicPr>
            <a:picLocks noChangeAspect="1"/>
          </p:cNvPicPr>
          <p:nvPr/>
        </p:nvPicPr>
        <p:blipFill>
          <a:blip r:embed="rId6"/>
          <a:stretch>
            <a:fillRect/>
          </a:stretch>
        </p:blipFill>
        <p:spPr>
          <a:xfrm>
            <a:off x="5848350" y="6812623"/>
            <a:ext cx="1028700" cy="1095375"/>
          </a:xfrm>
          <a:prstGeom prst="rect">
            <a:avLst/>
          </a:prstGeom>
        </p:spPr>
      </p:pic>
      <p:pic>
        <p:nvPicPr>
          <p:cNvPr id="19" name="Image 6" descr="preencoded.png">    </p:cNvPr>
          <p:cNvPicPr>
            <a:picLocks noChangeAspect="1"/>
          </p:cNvPicPr>
          <p:nvPr/>
        </p:nvPicPr>
        <p:blipFill>
          <a:blip r:embed="rId7"/>
          <a:stretch>
            <a:fillRect/>
          </a:stretch>
        </p:blipFill>
        <p:spPr>
          <a:xfrm>
            <a:off x="5838825" y="8230029"/>
            <a:ext cx="1104900" cy="1095375"/>
          </a:xfrm>
          <a:prstGeom prst="rect">
            <a:avLst/>
          </a:prstGeom>
        </p:spPr>
      </p:pic>
      <p:sp>
        <p:nvSpPr>
          <p:cNvPr id="20" name="Text 11"/>
          <p:cNvSpPr/>
          <p:nvPr/>
        </p:nvSpPr>
        <p:spPr>
          <a:xfrm>
            <a:off x="820770" y="557654"/>
            <a:ext cx="6943725" cy="476250"/>
          </a:xfrm>
          <a:prstGeom prst="rect">
            <a:avLst/>
          </a:prstGeom>
          <a:noFill/>
          <a:ln/>
        </p:spPr>
        <p:txBody>
          <a:bodyPr wrap="square" lIns="0" tIns="0" rIns="0" bIns="0" rtlCol="0" anchor="ctr"/>
          <a:lstStyle/>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Professional Artistry</a:t>
            </a:r>
            <a:endParaRPr lang="en-US" sz="1575" dirty="0"/>
          </a:p>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'Rules of Engagement' &amp; Guidelines</a:t>
            </a:r>
            <a:endParaRPr lang="en-US" sz="15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924461" y="1672190"/>
            <a:ext cx="6000750" cy="247650"/>
          </a:xfrm>
          <a:prstGeom prst="rect">
            <a:avLst/>
          </a:prstGeom>
          <a:noFill/>
          <a:ln/>
        </p:spPr>
        <p:txBody>
          <a:bodyPr wrap="square" lIns="0" tIns="0" rIns="0" bIns="0" rtlCol="0" anchor="ctr"/>
          <a:lstStyle/>
          <a:p>
            <a:pPr algn="l" indent="0" marL="0">
              <a:lnSpc>
                <a:spcPct val="125000"/>
              </a:lnSpc>
              <a:buNone/>
            </a:pPr>
            <a:r>
              <a:rPr lang="en-US" sz="1275" b="1" dirty="0">
                <a:solidFill>
                  <a:srgbClr val="020202"/>
                </a:solidFill>
                <a:latin typeface="Raleway" pitchFamily="34" charset="0"/>
                <a:ea typeface="Raleway" pitchFamily="34" charset="-122"/>
                <a:cs typeface="Raleway" pitchFamily="34" charset="-120"/>
              </a:rPr>
              <a:t>REVIEW BEFORE SUBMITTING YOUR APPLICATION</a:t>
            </a:r>
            <a:endParaRPr lang="en-US" sz="1275" dirty="0"/>
          </a:p>
        </p:txBody>
      </p:sp>
      <p:sp>
        <p:nvSpPr>
          <p:cNvPr id="4" name="Text 1"/>
          <p:cNvSpPr/>
          <p:nvPr/>
        </p:nvSpPr>
        <p:spPr>
          <a:xfrm>
            <a:off x="924420" y="1037930"/>
            <a:ext cx="6115050" cy="561975"/>
          </a:xfrm>
          <a:prstGeom prst="rect">
            <a:avLst/>
          </a:prstGeom>
          <a:noFill/>
          <a:ln/>
        </p:spPr>
        <p:txBody>
          <a:bodyPr wrap="square" lIns="0" tIns="0" rIns="0" bIns="0" rtlCol="0" anchor="ctr"/>
          <a:lstStyle/>
          <a:p>
            <a:pPr algn="l" indent="0" marL="0">
              <a:lnSpc>
                <a:spcPct val="110000"/>
              </a:lnSpc>
              <a:buNone/>
            </a:pPr>
            <a:r>
              <a:rPr lang="en-US" sz="3675" b="1" dirty="0">
                <a:solidFill>
                  <a:srgbClr val="14F06C"/>
                </a:solidFill>
                <a:latin typeface="Bungee Outline" pitchFamily="34" charset="0"/>
                <a:ea typeface="Bungee Outline" pitchFamily="34" charset="-122"/>
                <a:cs typeface="Bungee Outline" pitchFamily="34" charset="-120"/>
              </a:rPr>
              <a:t>ATS Guideline!s:</a:t>
            </a:r>
            <a:endParaRPr lang="en-US" sz="3675" dirty="0"/>
          </a:p>
        </p:txBody>
      </p:sp>
      <p:pic>
        <p:nvPicPr>
          <p:cNvPr id="5" name="Image 1" descr="preencoded.png">    </p:cNvPr>
          <p:cNvPicPr>
            <a:picLocks noChangeAspect="1"/>
          </p:cNvPicPr>
          <p:nvPr/>
        </p:nvPicPr>
        <p:blipFill>
          <a:blip r:embed="rId2"/>
          <a:stretch>
            <a:fillRect/>
          </a:stretch>
        </p:blipFill>
        <p:spPr>
          <a:xfrm>
            <a:off x="6097400" y="73"/>
            <a:ext cx="1666875" cy="1666875"/>
          </a:xfrm>
          <a:prstGeom prst="rect">
            <a:avLst/>
          </a:prstGeom>
        </p:spPr>
      </p:pic>
      <p:pic>
        <p:nvPicPr>
          <p:cNvPr id="6" name="Image 2" descr="preencoded.png">    </p:cNvPr>
          <p:cNvPicPr>
            <a:picLocks noChangeAspect="1"/>
          </p:cNvPicPr>
          <p:nvPr/>
        </p:nvPicPr>
        <p:blipFill>
          <a:blip r:embed="rId3"/>
          <a:stretch>
            <a:fillRect/>
          </a:stretch>
        </p:blipFill>
        <p:spPr>
          <a:xfrm>
            <a:off x="924421" y="2372173"/>
            <a:ext cx="600075" cy="733425"/>
          </a:xfrm>
          <a:prstGeom prst="rect">
            <a:avLst/>
          </a:prstGeom>
        </p:spPr>
      </p:pic>
      <p:sp>
        <p:nvSpPr>
          <p:cNvPr id="7" name="Text 2"/>
          <p:cNvSpPr/>
          <p:nvPr/>
        </p:nvSpPr>
        <p:spPr>
          <a:xfrm>
            <a:off x="2499274" y="2372058"/>
            <a:ext cx="3924300" cy="43815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Must be 18 years &amp; older to participate in the Atlanta Talent Showcase Event (ATS).</a:t>
            </a:r>
            <a:endParaRPr lang="en-US" sz="1425" dirty="0"/>
          </a:p>
        </p:txBody>
      </p:sp>
      <p:sp>
        <p:nvSpPr>
          <p:cNvPr id="8" name="Text 3"/>
          <p:cNvSpPr/>
          <p:nvPr/>
        </p:nvSpPr>
        <p:spPr>
          <a:xfrm>
            <a:off x="2499341" y="3331254"/>
            <a:ext cx="3333750" cy="43815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Talent includes Singers, Rappers &amp; DJ’s. Groups are accepted.</a:t>
            </a:r>
            <a:endParaRPr lang="en-US" sz="1425" dirty="0"/>
          </a:p>
        </p:txBody>
      </p:sp>
      <p:pic>
        <p:nvPicPr>
          <p:cNvPr id="9" name="Image 3" descr="preencoded.png">    </p:cNvPr>
          <p:cNvPicPr>
            <a:picLocks noChangeAspect="1"/>
          </p:cNvPicPr>
          <p:nvPr/>
        </p:nvPicPr>
        <p:blipFill>
          <a:blip r:embed="rId4"/>
          <a:stretch>
            <a:fillRect/>
          </a:stretch>
        </p:blipFill>
        <p:spPr>
          <a:xfrm>
            <a:off x="924449" y="3266456"/>
            <a:ext cx="600075" cy="733425"/>
          </a:xfrm>
          <a:prstGeom prst="rect">
            <a:avLst/>
          </a:prstGeom>
        </p:spPr>
      </p:pic>
      <p:sp>
        <p:nvSpPr>
          <p:cNvPr id="10" name="Text 4"/>
          <p:cNvSpPr/>
          <p:nvPr/>
        </p:nvSpPr>
        <p:spPr>
          <a:xfrm>
            <a:off x="2512171" y="4186723"/>
            <a:ext cx="3924300" cy="64770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All applicants must fill out a completed application.  If the submission form is not completed it will not be considered.</a:t>
            </a:r>
            <a:endParaRPr lang="en-US" sz="1425" dirty="0"/>
          </a:p>
        </p:txBody>
      </p:sp>
      <p:pic>
        <p:nvPicPr>
          <p:cNvPr id="11" name="Image 4" descr="preencoded.png">    </p:cNvPr>
          <p:cNvPicPr>
            <a:picLocks noChangeAspect="1"/>
          </p:cNvPicPr>
          <p:nvPr/>
        </p:nvPicPr>
        <p:blipFill>
          <a:blip r:embed="rId5"/>
          <a:stretch>
            <a:fillRect/>
          </a:stretch>
        </p:blipFill>
        <p:spPr>
          <a:xfrm>
            <a:off x="924357" y="4186819"/>
            <a:ext cx="590550" cy="723900"/>
          </a:xfrm>
          <a:prstGeom prst="rect">
            <a:avLst/>
          </a:prstGeom>
        </p:spPr>
      </p:pic>
      <p:pic>
        <p:nvPicPr>
          <p:cNvPr id="12" name="Image 5" descr="preencoded.png">    </p:cNvPr>
          <p:cNvPicPr>
            <a:picLocks noChangeAspect="1"/>
          </p:cNvPicPr>
          <p:nvPr/>
        </p:nvPicPr>
        <p:blipFill>
          <a:blip r:embed="rId6"/>
          <a:stretch>
            <a:fillRect/>
          </a:stretch>
        </p:blipFill>
        <p:spPr>
          <a:xfrm>
            <a:off x="924456" y="5120068"/>
            <a:ext cx="590550" cy="723900"/>
          </a:xfrm>
          <a:prstGeom prst="rect">
            <a:avLst/>
          </a:prstGeom>
        </p:spPr>
      </p:pic>
      <p:pic>
        <p:nvPicPr>
          <p:cNvPr id="13" name="Image 6" descr="preencoded.png">    </p:cNvPr>
          <p:cNvPicPr>
            <a:picLocks noChangeAspect="1"/>
          </p:cNvPicPr>
          <p:nvPr/>
        </p:nvPicPr>
        <p:blipFill>
          <a:blip r:embed="rId7"/>
          <a:stretch>
            <a:fillRect/>
          </a:stretch>
        </p:blipFill>
        <p:spPr>
          <a:xfrm>
            <a:off x="924484" y="8088916"/>
            <a:ext cx="590550" cy="723900"/>
          </a:xfrm>
          <a:prstGeom prst="rect">
            <a:avLst/>
          </a:prstGeom>
        </p:spPr>
      </p:pic>
      <p:pic>
        <p:nvPicPr>
          <p:cNvPr id="14" name="Image 7" descr="preencoded.png">    </p:cNvPr>
          <p:cNvPicPr>
            <a:picLocks noChangeAspect="1"/>
          </p:cNvPicPr>
          <p:nvPr/>
        </p:nvPicPr>
        <p:blipFill>
          <a:blip r:embed="rId8"/>
          <a:stretch>
            <a:fillRect/>
          </a:stretch>
        </p:blipFill>
        <p:spPr>
          <a:xfrm>
            <a:off x="924474" y="7130024"/>
            <a:ext cx="590550" cy="723900"/>
          </a:xfrm>
          <a:prstGeom prst="rect">
            <a:avLst/>
          </a:prstGeom>
        </p:spPr>
      </p:pic>
      <p:pic>
        <p:nvPicPr>
          <p:cNvPr id="15" name="Image 8" descr="preencoded.png">    </p:cNvPr>
          <p:cNvPicPr>
            <a:picLocks noChangeAspect="1"/>
          </p:cNvPicPr>
          <p:nvPr/>
        </p:nvPicPr>
        <p:blipFill>
          <a:blip r:embed="rId9"/>
          <a:stretch>
            <a:fillRect/>
          </a:stretch>
        </p:blipFill>
        <p:spPr>
          <a:xfrm>
            <a:off x="924484" y="6132262"/>
            <a:ext cx="590550" cy="723900"/>
          </a:xfrm>
          <a:prstGeom prst="rect">
            <a:avLst/>
          </a:prstGeom>
        </p:spPr>
      </p:pic>
      <p:pic>
        <p:nvPicPr>
          <p:cNvPr id="16" name="Image 9" descr="preencoded.png">    </p:cNvPr>
          <p:cNvPicPr>
            <a:picLocks noChangeAspect="1"/>
          </p:cNvPicPr>
          <p:nvPr/>
        </p:nvPicPr>
        <p:blipFill>
          <a:blip r:embed="rId10"/>
          <a:stretch>
            <a:fillRect/>
          </a:stretch>
        </p:blipFill>
        <p:spPr>
          <a:xfrm>
            <a:off x="924456" y="9061352"/>
            <a:ext cx="600075" cy="714375"/>
          </a:xfrm>
          <a:prstGeom prst="rect">
            <a:avLst/>
          </a:prstGeom>
        </p:spPr>
      </p:pic>
      <p:sp>
        <p:nvSpPr>
          <p:cNvPr id="17" name="Text 5"/>
          <p:cNvSpPr/>
          <p:nvPr/>
        </p:nvSpPr>
        <p:spPr>
          <a:xfrm>
            <a:off x="2499217" y="5119973"/>
            <a:ext cx="3924300" cy="866775"/>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Submission Fee Charge. You will be charged the $100.00 Talent Submission Fee per person/talent (singer, rapper, DJ).  Non-refundable.  Group fees apply.</a:t>
            </a:r>
            <a:endParaRPr lang="en-US" sz="1425" dirty="0"/>
          </a:p>
        </p:txBody>
      </p:sp>
      <p:sp>
        <p:nvSpPr>
          <p:cNvPr id="18" name="Text 6"/>
          <p:cNvSpPr/>
          <p:nvPr/>
        </p:nvSpPr>
        <p:spPr>
          <a:xfrm>
            <a:off x="2499284" y="6131062"/>
            <a:ext cx="3924300" cy="64770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Must upload images, video, URL links presenting your talent artistry for submission.</a:t>
            </a:r>
            <a:endParaRPr lang="en-US" sz="1425" dirty="0"/>
          </a:p>
        </p:txBody>
      </p:sp>
      <p:sp>
        <p:nvSpPr>
          <p:cNvPr id="19" name="Text 7"/>
          <p:cNvSpPr/>
          <p:nvPr/>
        </p:nvSpPr>
        <p:spPr>
          <a:xfrm>
            <a:off x="2499227" y="7167924"/>
            <a:ext cx="3924300" cy="64770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Up to 30 Finalist will be selected to compete. You will officially receive direct email, phone &amp; video call confirmation.</a:t>
            </a:r>
            <a:endParaRPr lang="en-US" sz="1425" dirty="0"/>
          </a:p>
        </p:txBody>
      </p:sp>
      <p:sp>
        <p:nvSpPr>
          <p:cNvPr id="20" name="Text 8"/>
          <p:cNvSpPr/>
          <p:nvPr/>
        </p:nvSpPr>
        <p:spPr>
          <a:xfrm>
            <a:off x="2499322" y="8230800"/>
            <a:ext cx="3924300" cy="438150"/>
          </a:xfrm>
          <a:prstGeom prst="rect">
            <a:avLst/>
          </a:prstGeom>
          <a:noFill/>
          <a:ln/>
        </p:spPr>
        <p:txBody>
          <a:bodyPr wrap="square" lIns="0" tIns="0" rIns="0" bIns="0" rtlCol="0" anchor="ctr"/>
          <a:lstStyle/>
          <a:p>
            <a:pPr algn="l" indent="0" marL="0">
              <a:lnSpc>
                <a:spcPct val="110000"/>
              </a:lnSpc>
              <a:buNone/>
            </a:pPr>
            <a:r>
              <a:rPr lang="en-US" sz="1425" b="1" dirty="0">
                <a:solidFill>
                  <a:srgbClr val="FFFFFF"/>
                </a:solidFill>
                <a:latin typeface="Raleway" pitchFamily="34" charset="0"/>
                <a:ea typeface="Raleway" pitchFamily="34" charset="-122"/>
                <a:cs typeface="Raleway" pitchFamily="34" charset="-120"/>
              </a:rPr>
              <a:t>Must be available to reside in Atlanta for at least 4 days during the competition event.</a:t>
            </a:r>
            <a:endParaRPr lang="en-US" sz="1425" dirty="0"/>
          </a:p>
        </p:txBody>
      </p:sp>
      <p:sp>
        <p:nvSpPr>
          <p:cNvPr id="21" name="Text 9"/>
          <p:cNvSpPr/>
          <p:nvPr/>
        </p:nvSpPr>
        <p:spPr>
          <a:xfrm>
            <a:off x="2499350" y="8943737"/>
            <a:ext cx="3924300" cy="9715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No profanity is allowed within any aspect of your rehearsal, sound check &amp; live performance during this showcase. You will be automatically disqualified. All decisions are made by ATS &amp; Judging panel and will remain final.</a:t>
            </a:r>
            <a:endParaRPr lang="en-US" sz="1275" dirty="0"/>
          </a:p>
        </p:txBody>
      </p:sp>
      <p:sp>
        <p:nvSpPr>
          <p:cNvPr id="22" name="Text 10"/>
          <p:cNvSpPr/>
          <p:nvPr/>
        </p:nvSpPr>
        <p:spPr>
          <a:xfrm>
            <a:off x="820761" y="544693"/>
            <a:ext cx="6943725" cy="476250"/>
          </a:xfrm>
          <a:prstGeom prst="rect">
            <a:avLst/>
          </a:prstGeom>
          <a:noFill/>
          <a:ln/>
        </p:spPr>
        <p:txBody>
          <a:bodyPr wrap="square" lIns="0" tIns="0" rIns="0" bIns="0" rtlCol="0" anchor="ctr"/>
          <a:lstStyle/>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Professional Artistry</a:t>
            </a:r>
            <a:endParaRPr lang="en-US" sz="1575" dirty="0"/>
          </a:p>
          <a:p>
            <a:pPr algn="l" indent="0" marL="0">
              <a:lnSpc>
                <a:spcPct val="110000"/>
              </a:lnSpc>
              <a:buNone/>
            </a:pPr>
            <a:r>
              <a:rPr lang="en-US" sz="1575" b="1" dirty="0">
                <a:solidFill>
                  <a:srgbClr val="FFFFFF"/>
                </a:solidFill>
                <a:latin typeface="Bungee Shade" pitchFamily="34" charset="0"/>
                <a:ea typeface="Bungee Shade" pitchFamily="34" charset="-122"/>
                <a:cs typeface="Bungee Shade" pitchFamily="34" charset="-120"/>
              </a:rPr>
              <a:t>'Rules of Engagement' &amp; Guidelines</a:t>
            </a:r>
            <a:endParaRPr lang="en-US" sz="1575" dirty="0"/>
          </a:p>
        </p:txBody>
      </p:sp>
      <p:sp>
        <p:nvSpPr>
          <p:cNvPr id="23" name="Text 11"/>
          <p:cNvSpPr/>
          <p:nvPr/>
        </p:nvSpPr>
        <p:spPr>
          <a:xfrm>
            <a:off x="924375" y="1892494"/>
            <a:ext cx="6943725" cy="17145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Contact ATS team with any questions, concerns, issues via email: atltalentshowcase@gmail.com</a:t>
            </a:r>
            <a:endParaRPr lang="en-US" sz="112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924361" y="738828"/>
            <a:ext cx="6115050" cy="561975"/>
          </a:xfrm>
          <a:prstGeom prst="rect">
            <a:avLst/>
          </a:prstGeom>
          <a:noFill/>
          <a:ln/>
        </p:spPr>
        <p:txBody>
          <a:bodyPr wrap="square" lIns="0" tIns="0" rIns="0" bIns="0" rtlCol="0" anchor="ctr"/>
          <a:lstStyle/>
          <a:p>
            <a:pPr algn="l" indent="0" marL="0">
              <a:lnSpc>
                <a:spcPct val="110000"/>
              </a:lnSpc>
              <a:buNone/>
            </a:pPr>
            <a:r>
              <a:rPr lang="en-US" sz="3675" b="1" dirty="0">
                <a:solidFill>
                  <a:srgbClr val="14F06C"/>
                </a:solidFill>
                <a:latin typeface="Bungee Outline" pitchFamily="34" charset="0"/>
                <a:ea typeface="Bungee Outline" pitchFamily="34" charset="-122"/>
                <a:cs typeface="Bungee Outline" pitchFamily="34" charset="-120"/>
              </a:rPr>
              <a:t>ATS Guideline!s:</a:t>
            </a:r>
            <a:endParaRPr lang="en-US" sz="3675" dirty="0"/>
          </a:p>
        </p:txBody>
      </p:sp>
      <p:sp>
        <p:nvSpPr>
          <p:cNvPr id="4" name="Text 1"/>
          <p:cNvSpPr/>
          <p:nvPr/>
        </p:nvSpPr>
        <p:spPr>
          <a:xfrm>
            <a:off x="911418" y="259250"/>
            <a:ext cx="6943725" cy="3905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Professional Artistry</a:t>
            </a:r>
            <a:endParaRPr lang="en-US" sz="1275" dirty="0"/>
          </a:p>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'Rules of Engagement' &amp; Guidelines</a:t>
            </a:r>
            <a:endParaRPr lang="en-US" sz="1275" dirty="0"/>
          </a:p>
        </p:txBody>
      </p:sp>
      <p:pic>
        <p:nvPicPr>
          <p:cNvPr id="5" name="Image 1" descr="preencoded.png">    </p:cNvPr>
          <p:cNvPicPr>
            <a:picLocks noChangeAspect="1"/>
          </p:cNvPicPr>
          <p:nvPr/>
        </p:nvPicPr>
        <p:blipFill>
          <a:blip r:embed="rId2"/>
          <a:stretch>
            <a:fillRect/>
          </a:stretch>
        </p:blipFill>
        <p:spPr>
          <a:xfrm>
            <a:off x="930933" y="1477756"/>
            <a:ext cx="600075" cy="733425"/>
          </a:xfrm>
          <a:prstGeom prst="rect">
            <a:avLst/>
          </a:prstGeom>
        </p:spPr>
      </p:pic>
      <p:sp>
        <p:nvSpPr>
          <p:cNvPr id="6" name="Text 2"/>
          <p:cNvSpPr/>
          <p:nvPr/>
        </p:nvSpPr>
        <p:spPr>
          <a:xfrm>
            <a:off x="2706681" y="1477699"/>
            <a:ext cx="3924300" cy="5810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There will be a total of 9 total winners at the ATS Event. Specifically, 3 in each category: 1st place, 2nd place &amp; 3rd place winners). </a:t>
            </a:r>
            <a:endParaRPr lang="en-US" sz="1275" dirty="0"/>
          </a:p>
        </p:txBody>
      </p:sp>
      <p:sp>
        <p:nvSpPr>
          <p:cNvPr id="7" name="Text 3"/>
          <p:cNvSpPr/>
          <p:nvPr/>
        </p:nvSpPr>
        <p:spPr>
          <a:xfrm>
            <a:off x="2719635" y="2333282"/>
            <a:ext cx="3333750"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Diverse prize portfolio included. Recording Contract, Artist Management, Advisory/Consulting &amp; thousands of dollars in Cash (up to 20K) are possible.</a:t>
            </a:r>
            <a:endParaRPr lang="en-US" sz="1275" dirty="0"/>
          </a:p>
        </p:txBody>
      </p:sp>
      <p:pic>
        <p:nvPicPr>
          <p:cNvPr id="8" name="Image 2" descr="preencoded.png">    </p:cNvPr>
          <p:cNvPicPr>
            <a:picLocks noChangeAspect="1"/>
          </p:cNvPicPr>
          <p:nvPr/>
        </p:nvPicPr>
        <p:blipFill>
          <a:blip r:embed="rId3"/>
          <a:stretch>
            <a:fillRect/>
          </a:stretch>
        </p:blipFill>
        <p:spPr>
          <a:xfrm>
            <a:off x="930841" y="2333187"/>
            <a:ext cx="600075" cy="733425"/>
          </a:xfrm>
          <a:prstGeom prst="rect">
            <a:avLst/>
          </a:prstGeom>
        </p:spPr>
      </p:pic>
      <p:sp>
        <p:nvSpPr>
          <p:cNvPr id="9" name="Text 4"/>
          <p:cNvSpPr/>
          <p:nvPr/>
        </p:nvSpPr>
        <p:spPr>
          <a:xfrm>
            <a:off x="2706691" y="4186752"/>
            <a:ext cx="4829175" cy="102870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We do not accept lip-syncing or auto tuned electronic modifications to your vocal performances during any phase of this competition.  Artists using CD’s or background vocals must get approval and explain the details of how they will perform to ATS staff.  The elimination of voices in audio tracks must be guaranteed.  Karaoke is an example for reference.</a:t>
            </a:r>
            <a:endParaRPr lang="en-US" sz="1125" dirty="0"/>
          </a:p>
        </p:txBody>
      </p:sp>
      <p:pic>
        <p:nvPicPr>
          <p:cNvPr id="10" name="Image 3" descr="preencoded.png">    </p:cNvPr>
          <p:cNvPicPr>
            <a:picLocks noChangeAspect="1"/>
          </p:cNvPicPr>
          <p:nvPr/>
        </p:nvPicPr>
        <p:blipFill>
          <a:blip r:embed="rId4"/>
          <a:stretch>
            <a:fillRect/>
          </a:stretch>
        </p:blipFill>
        <p:spPr>
          <a:xfrm>
            <a:off x="924357" y="4186819"/>
            <a:ext cx="590550" cy="723900"/>
          </a:xfrm>
          <a:prstGeom prst="rect">
            <a:avLst/>
          </a:prstGeom>
        </p:spPr>
      </p:pic>
      <p:pic>
        <p:nvPicPr>
          <p:cNvPr id="11" name="Image 4" descr="preencoded.png">    </p:cNvPr>
          <p:cNvPicPr>
            <a:picLocks noChangeAspect="1"/>
          </p:cNvPicPr>
          <p:nvPr/>
        </p:nvPicPr>
        <p:blipFill>
          <a:blip r:embed="rId5"/>
          <a:stretch>
            <a:fillRect/>
          </a:stretch>
        </p:blipFill>
        <p:spPr>
          <a:xfrm>
            <a:off x="924456" y="5120068"/>
            <a:ext cx="590550" cy="723900"/>
          </a:xfrm>
          <a:prstGeom prst="rect">
            <a:avLst/>
          </a:prstGeom>
        </p:spPr>
      </p:pic>
      <p:pic>
        <p:nvPicPr>
          <p:cNvPr id="12" name="Image 5" descr="preencoded.png">    </p:cNvPr>
          <p:cNvPicPr>
            <a:picLocks noChangeAspect="1"/>
          </p:cNvPicPr>
          <p:nvPr/>
        </p:nvPicPr>
        <p:blipFill>
          <a:blip r:embed="rId6"/>
          <a:stretch>
            <a:fillRect/>
          </a:stretch>
        </p:blipFill>
        <p:spPr>
          <a:xfrm>
            <a:off x="924484" y="8088916"/>
            <a:ext cx="590550" cy="723900"/>
          </a:xfrm>
          <a:prstGeom prst="rect">
            <a:avLst/>
          </a:prstGeom>
        </p:spPr>
      </p:pic>
      <p:pic>
        <p:nvPicPr>
          <p:cNvPr id="13" name="Image 6" descr="preencoded.png">    </p:cNvPr>
          <p:cNvPicPr>
            <a:picLocks noChangeAspect="1"/>
          </p:cNvPicPr>
          <p:nvPr/>
        </p:nvPicPr>
        <p:blipFill>
          <a:blip r:embed="rId7"/>
          <a:stretch>
            <a:fillRect/>
          </a:stretch>
        </p:blipFill>
        <p:spPr>
          <a:xfrm>
            <a:off x="924474" y="7130024"/>
            <a:ext cx="590550" cy="723900"/>
          </a:xfrm>
          <a:prstGeom prst="rect">
            <a:avLst/>
          </a:prstGeom>
        </p:spPr>
      </p:pic>
      <p:pic>
        <p:nvPicPr>
          <p:cNvPr id="14" name="Image 7" descr="preencoded.png">    </p:cNvPr>
          <p:cNvPicPr>
            <a:picLocks noChangeAspect="1"/>
          </p:cNvPicPr>
          <p:nvPr/>
        </p:nvPicPr>
        <p:blipFill>
          <a:blip r:embed="rId8"/>
          <a:stretch>
            <a:fillRect/>
          </a:stretch>
        </p:blipFill>
        <p:spPr>
          <a:xfrm>
            <a:off x="924484" y="6132262"/>
            <a:ext cx="590550" cy="723900"/>
          </a:xfrm>
          <a:prstGeom prst="rect">
            <a:avLst/>
          </a:prstGeom>
        </p:spPr>
      </p:pic>
      <p:pic>
        <p:nvPicPr>
          <p:cNvPr id="15" name="Image 8" descr="preencoded.png">    </p:cNvPr>
          <p:cNvPicPr>
            <a:picLocks noChangeAspect="1"/>
          </p:cNvPicPr>
          <p:nvPr/>
        </p:nvPicPr>
        <p:blipFill>
          <a:blip r:embed="rId9"/>
          <a:stretch>
            <a:fillRect/>
          </a:stretch>
        </p:blipFill>
        <p:spPr>
          <a:xfrm>
            <a:off x="924456" y="9061352"/>
            <a:ext cx="581025" cy="714375"/>
          </a:xfrm>
          <a:prstGeom prst="rect">
            <a:avLst/>
          </a:prstGeom>
        </p:spPr>
      </p:pic>
      <p:sp>
        <p:nvSpPr>
          <p:cNvPr id="16" name="Text 5"/>
          <p:cNvSpPr/>
          <p:nvPr/>
        </p:nvSpPr>
        <p:spPr>
          <a:xfrm>
            <a:off x="2719588" y="5366337"/>
            <a:ext cx="4972050" cy="552450"/>
          </a:xfrm>
          <a:prstGeom prst="rect">
            <a:avLst/>
          </a:prstGeom>
          <a:noFill/>
          <a:ln/>
        </p:spPr>
        <p:txBody>
          <a:bodyPr wrap="square" lIns="0" tIns="0" rIns="0" bIns="0" rtlCol="0" anchor="ctr"/>
          <a:lstStyle/>
          <a:p>
            <a:pPr algn="l" indent="0" marL="0">
              <a:lnSpc>
                <a:spcPct val="110000"/>
              </a:lnSpc>
              <a:buNone/>
            </a:pPr>
            <a:r>
              <a:rPr lang="en-US" sz="1200" b="1" dirty="0">
                <a:solidFill>
                  <a:srgbClr val="FFFFFF"/>
                </a:solidFill>
                <a:latin typeface="Raleway" pitchFamily="34" charset="0"/>
                <a:ea typeface="Raleway" pitchFamily="34" charset="-122"/>
                <a:cs typeface="Raleway" pitchFamily="34" charset="-120"/>
              </a:rPr>
              <a:t>Performance props can be used during rehearsal &amp; live performance. Placement &amp; managing these items with our NieObie Productions team approval.</a:t>
            </a:r>
            <a:endParaRPr lang="en-US" sz="1200" dirty="0"/>
          </a:p>
        </p:txBody>
      </p:sp>
      <p:sp>
        <p:nvSpPr>
          <p:cNvPr id="17" name="Text 6"/>
          <p:cNvSpPr/>
          <p:nvPr/>
        </p:nvSpPr>
        <p:spPr>
          <a:xfrm>
            <a:off x="2713111" y="6131100"/>
            <a:ext cx="4972050"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A non-refundable and non-transferable talent submission fee of $100 for solo acts/duets &amp; groups will be discounted based on total members of act.  Respectively, is required and the relevant fee should be included with the submission form.</a:t>
            </a:r>
            <a:endParaRPr lang="en-US" sz="1275" dirty="0"/>
          </a:p>
        </p:txBody>
      </p:sp>
      <p:sp>
        <p:nvSpPr>
          <p:cNvPr id="18" name="Text 7"/>
          <p:cNvSpPr/>
          <p:nvPr/>
        </p:nvSpPr>
        <p:spPr>
          <a:xfrm>
            <a:off x="2713111" y="7129034"/>
            <a:ext cx="4972050"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All music whether physical CD or digital mp4 files that are used during the rehearsal &amp; live performances must be submitted with the ATS registration packet or on Rehearsal &amp; Sound Check Day will not be returned to artists.</a:t>
            </a:r>
            <a:endParaRPr lang="en-US" sz="1275" dirty="0"/>
          </a:p>
        </p:txBody>
      </p:sp>
      <p:sp>
        <p:nvSpPr>
          <p:cNvPr id="19" name="Text 8"/>
          <p:cNvSpPr/>
          <p:nvPr/>
        </p:nvSpPr>
        <p:spPr>
          <a:xfrm>
            <a:off x="2713139" y="8088259"/>
            <a:ext cx="5057775"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1st, 2nd &amp; 3rd place winners will be determined and therefore designated to the respective winner entity categories, with the 1st place winner category taking a “Top Prize’ contracts &amp; cash award that is reflected on our website (subject to change).</a:t>
            </a:r>
            <a:endParaRPr lang="en-US" sz="1275" dirty="0"/>
          </a:p>
        </p:txBody>
      </p:sp>
      <p:sp>
        <p:nvSpPr>
          <p:cNvPr id="20" name="Text 9"/>
          <p:cNvSpPr/>
          <p:nvPr/>
        </p:nvSpPr>
        <p:spPr>
          <a:xfrm>
            <a:off x="2713139" y="9060437"/>
            <a:ext cx="3924300" cy="5810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Each solo &amp; group act is limited to 3-5 minutes of performance time on stage.  No exceptions will be given to extend this time.</a:t>
            </a:r>
            <a:endParaRPr lang="en-US" sz="1275" dirty="0"/>
          </a:p>
        </p:txBody>
      </p:sp>
      <p:pic>
        <p:nvPicPr>
          <p:cNvPr id="21" name="Image 9" descr="preencoded.png">    </p:cNvPr>
          <p:cNvPicPr>
            <a:picLocks noChangeAspect="1"/>
          </p:cNvPicPr>
          <p:nvPr/>
        </p:nvPicPr>
        <p:blipFill>
          <a:blip r:embed="rId10"/>
          <a:stretch>
            <a:fillRect/>
          </a:stretch>
        </p:blipFill>
        <p:spPr>
          <a:xfrm>
            <a:off x="930964" y="3253569"/>
            <a:ext cx="590550" cy="723900"/>
          </a:xfrm>
          <a:prstGeom prst="rect">
            <a:avLst/>
          </a:prstGeom>
        </p:spPr>
      </p:pic>
      <p:sp>
        <p:nvSpPr>
          <p:cNvPr id="22" name="Text 10"/>
          <p:cNvSpPr/>
          <p:nvPr/>
        </p:nvSpPr>
        <p:spPr>
          <a:xfrm>
            <a:off x="2719673" y="3253521"/>
            <a:ext cx="4829175" cy="85725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Each Individual &amp; Group Act must select a primary contact person for the group and is responsible for communicating and coordinating with the Atlanta Talent Showcase (ATS) team.</a:t>
            </a:r>
            <a:endParaRPr lang="en-US" sz="1125" dirty="0"/>
          </a:p>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a.      Entries may include group members of singer or rapper acts.  We will handle case-by-case situations.</a:t>
            </a:r>
            <a:endParaRPr lang="en-US" sz="1125" dirty="0"/>
          </a:p>
        </p:txBody>
      </p:sp>
      <p:pic>
        <p:nvPicPr>
          <p:cNvPr id="23" name="Image 10" descr="preencoded.png">    </p:cNvPr>
          <p:cNvPicPr>
            <a:picLocks noChangeAspect="1"/>
          </p:cNvPicPr>
          <p:nvPr/>
        </p:nvPicPr>
        <p:blipFill>
          <a:blip r:embed="rId11"/>
          <a:stretch>
            <a:fillRect/>
          </a:stretch>
        </p:blipFill>
        <p:spPr>
          <a:xfrm>
            <a:off x="6523873" y="73"/>
            <a:ext cx="1247775" cy="1247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924486" y="259250"/>
            <a:ext cx="6943725" cy="3905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Professional Artistry</a:t>
            </a:r>
            <a:endParaRPr lang="en-US" sz="1275" dirty="0"/>
          </a:p>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'Rules of Engagement' &amp; Guidelines</a:t>
            </a:r>
            <a:endParaRPr lang="en-US" sz="1275" dirty="0"/>
          </a:p>
        </p:txBody>
      </p:sp>
      <p:sp>
        <p:nvSpPr>
          <p:cNvPr id="4" name="Text 1"/>
          <p:cNvSpPr/>
          <p:nvPr/>
        </p:nvSpPr>
        <p:spPr>
          <a:xfrm>
            <a:off x="924361" y="738828"/>
            <a:ext cx="6115050" cy="561975"/>
          </a:xfrm>
          <a:prstGeom prst="rect">
            <a:avLst/>
          </a:prstGeom>
          <a:noFill/>
          <a:ln/>
        </p:spPr>
        <p:txBody>
          <a:bodyPr wrap="square" lIns="0" tIns="0" rIns="0" bIns="0" rtlCol="0" anchor="ctr"/>
          <a:lstStyle/>
          <a:p>
            <a:pPr algn="l" indent="0" marL="0">
              <a:lnSpc>
                <a:spcPct val="110000"/>
              </a:lnSpc>
              <a:buNone/>
            </a:pPr>
            <a:r>
              <a:rPr lang="en-US" sz="3675" b="1" dirty="0">
                <a:solidFill>
                  <a:srgbClr val="14F06C"/>
                </a:solidFill>
                <a:latin typeface="Bungee Outline" pitchFamily="34" charset="0"/>
                <a:ea typeface="Bungee Outline" pitchFamily="34" charset="-122"/>
                <a:cs typeface="Bungee Outline" pitchFamily="34" charset="-120"/>
              </a:rPr>
              <a:t>ATS Guideline!s:</a:t>
            </a:r>
            <a:endParaRPr lang="en-US" sz="3675" dirty="0"/>
          </a:p>
        </p:txBody>
      </p:sp>
      <p:pic>
        <p:nvPicPr>
          <p:cNvPr id="5" name="Image 1" descr="preencoded.png">    </p:cNvPr>
          <p:cNvPicPr>
            <a:picLocks noChangeAspect="1"/>
          </p:cNvPicPr>
          <p:nvPr/>
        </p:nvPicPr>
        <p:blipFill>
          <a:blip r:embed="rId2"/>
          <a:stretch>
            <a:fillRect/>
          </a:stretch>
        </p:blipFill>
        <p:spPr>
          <a:xfrm>
            <a:off x="911401" y="1633195"/>
            <a:ext cx="600075" cy="733425"/>
          </a:xfrm>
          <a:prstGeom prst="rect">
            <a:avLst/>
          </a:prstGeom>
        </p:spPr>
      </p:pic>
      <p:sp>
        <p:nvSpPr>
          <p:cNvPr id="6" name="Text 2"/>
          <p:cNvSpPr/>
          <p:nvPr/>
        </p:nvSpPr>
        <p:spPr>
          <a:xfrm>
            <a:off x="2518658" y="1633242"/>
            <a:ext cx="3924300" cy="5810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Each solo or group act will be limited to 5 minutes of stage setup &amp; breakdown of their performance (combined total max).</a:t>
            </a:r>
            <a:endParaRPr lang="en-US" sz="1275" dirty="0"/>
          </a:p>
        </p:txBody>
      </p:sp>
      <p:sp>
        <p:nvSpPr>
          <p:cNvPr id="7" name="Text 3"/>
          <p:cNvSpPr/>
          <p:nvPr/>
        </p:nvSpPr>
        <p:spPr>
          <a:xfrm>
            <a:off x="2512285" y="2372049"/>
            <a:ext cx="4772025" cy="154305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All performances must follow ATS Guidelines for proper language, dress attire &amp; ‘clean version’ music/single/track.  No explicit lyrics.  Any such inappropriateness will directly &amp; swiftly disqualify any act of the show.   All performances must be logically decided in good taste for family-based &amp; potential underage audiences.  The ATS team reserves the right to final decisions regarding participating talent artist applicants and any details regarding their performance or actions during their association and involvement. ATS can decline applicants deemed inappropriate, by its own definition.</a:t>
            </a:r>
            <a:endParaRPr lang="en-US" sz="1125" dirty="0"/>
          </a:p>
        </p:txBody>
      </p:sp>
      <p:pic>
        <p:nvPicPr>
          <p:cNvPr id="8" name="Image 2" descr="preencoded.png">    </p:cNvPr>
          <p:cNvPicPr>
            <a:picLocks noChangeAspect="1"/>
          </p:cNvPicPr>
          <p:nvPr/>
        </p:nvPicPr>
        <p:blipFill>
          <a:blip r:embed="rId3"/>
          <a:stretch>
            <a:fillRect/>
          </a:stretch>
        </p:blipFill>
        <p:spPr>
          <a:xfrm>
            <a:off x="924422" y="2618384"/>
            <a:ext cx="600075" cy="733425"/>
          </a:xfrm>
          <a:prstGeom prst="rect">
            <a:avLst/>
          </a:prstGeom>
        </p:spPr>
      </p:pic>
      <p:sp>
        <p:nvSpPr>
          <p:cNvPr id="9" name="Text 4"/>
          <p:cNvSpPr/>
          <p:nvPr/>
        </p:nvSpPr>
        <p:spPr>
          <a:xfrm>
            <a:off x="2512285" y="4186780"/>
            <a:ext cx="3924300"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No fire, smoke, smoke-effects, dangerous props, potentially harmful objects or laser(s) shows can be used during the performance, on the stage or inside the venue. </a:t>
            </a:r>
            <a:endParaRPr lang="en-US" sz="1275" dirty="0"/>
          </a:p>
        </p:txBody>
      </p:sp>
      <p:pic>
        <p:nvPicPr>
          <p:cNvPr id="10" name="Image 3" descr="preencoded.png">    </p:cNvPr>
          <p:cNvPicPr>
            <a:picLocks noChangeAspect="1"/>
          </p:cNvPicPr>
          <p:nvPr/>
        </p:nvPicPr>
        <p:blipFill>
          <a:blip r:embed="rId4"/>
          <a:stretch>
            <a:fillRect/>
          </a:stretch>
        </p:blipFill>
        <p:spPr>
          <a:xfrm>
            <a:off x="924357" y="4186819"/>
            <a:ext cx="590550" cy="723900"/>
          </a:xfrm>
          <a:prstGeom prst="rect">
            <a:avLst/>
          </a:prstGeom>
        </p:spPr>
      </p:pic>
      <p:pic>
        <p:nvPicPr>
          <p:cNvPr id="11" name="Image 4" descr="preencoded.png">    </p:cNvPr>
          <p:cNvPicPr>
            <a:picLocks noChangeAspect="1"/>
          </p:cNvPicPr>
          <p:nvPr/>
        </p:nvPicPr>
        <p:blipFill>
          <a:blip r:embed="rId5"/>
          <a:stretch>
            <a:fillRect/>
          </a:stretch>
        </p:blipFill>
        <p:spPr>
          <a:xfrm>
            <a:off x="924456" y="5120068"/>
            <a:ext cx="590550" cy="723900"/>
          </a:xfrm>
          <a:prstGeom prst="rect">
            <a:avLst/>
          </a:prstGeom>
        </p:spPr>
      </p:pic>
      <p:pic>
        <p:nvPicPr>
          <p:cNvPr id="12" name="Image 5" descr="preencoded.png">    </p:cNvPr>
          <p:cNvPicPr>
            <a:picLocks noChangeAspect="1"/>
          </p:cNvPicPr>
          <p:nvPr/>
        </p:nvPicPr>
        <p:blipFill>
          <a:blip r:embed="rId6"/>
          <a:stretch>
            <a:fillRect/>
          </a:stretch>
        </p:blipFill>
        <p:spPr>
          <a:xfrm>
            <a:off x="924484" y="8088916"/>
            <a:ext cx="590550" cy="723900"/>
          </a:xfrm>
          <a:prstGeom prst="rect">
            <a:avLst/>
          </a:prstGeom>
        </p:spPr>
      </p:pic>
      <p:pic>
        <p:nvPicPr>
          <p:cNvPr id="13" name="Image 6" descr="preencoded.png">    </p:cNvPr>
          <p:cNvPicPr>
            <a:picLocks noChangeAspect="1"/>
          </p:cNvPicPr>
          <p:nvPr/>
        </p:nvPicPr>
        <p:blipFill>
          <a:blip r:embed="rId7"/>
          <a:stretch>
            <a:fillRect/>
          </a:stretch>
        </p:blipFill>
        <p:spPr>
          <a:xfrm>
            <a:off x="924474" y="7130024"/>
            <a:ext cx="590550" cy="723900"/>
          </a:xfrm>
          <a:prstGeom prst="rect">
            <a:avLst/>
          </a:prstGeom>
        </p:spPr>
      </p:pic>
      <p:pic>
        <p:nvPicPr>
          <p:cNvPr id="14" name="Image 7" descr="preencoded.png">    </p:cNvPr>
          <p:cNvPicPr>
            <a:picLocks noChangeAspect="1"/>
          </p:cNvPicPr>
          <p:nvPr/>
        </p:nvPicPr>
        <p:blipFill>
          <a:blip r:embed="rId8"/>
          <a:stretch>
            <a:fillRect/>
          </a:stretch>
        </p:blipFill>
        <p:spPr>
          <a:xfrm>
            <a:off x="924484" y="6132262"/>
            <a:ext cx="590550" cy="723900"/>
          </a:xfrm>
          <a:prstGeom prst="rect">
            <a:avLst/>
          </a:prstGeom>
        </p:spPr>
      </p:pic>
      <p:pic>
        <p:nvPicPr>
          <p:cNvPr id="15" name="Image 8" descr="preencoded.png">    </p:cNvPr>
          <p:cNvPicPr>
            <a:picLocks noChangeAspect="1"/>
          </p:cNvPicPr>
          <p:nvPr/>
        </p:nvPicPr>
        <p:blipFill>
          <a:blip r:embed="rId9"/>
          <a:stretch>
            <a:fillRect/>
          </a:stretch>
        </p:blipFill>
        <p:spPr>
          <a:xfrm>
            <a:off x="924456" y="9061352"/>
            <a:ext cx="581025" cy="714375"/>
          </a:xfrm>
          <a:prstGeom prst="rect">
            <a:avLst/>
          </a:prstGeom>
        </p:spPr>
      </p:pic>
      <p:sp>
        <p:nvSpPr>
          <p:cNvPr id="16" name="Text 5"/>
          <p:cNvSpPr/>
          <p:nvPr/>
        </p:nvSpPr>
        <p:spPr>
          <a:xfrm>
            <a:off x="2525182" y="5119973"/>
            <a:ext cx="3924300" cy="9715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ATS Team will not be responsible for theft, damage, or injury of any kind or type to any persons, due to another artist/applicant/contestant participating in the Atlanta Talent Showcase.</a:t>
            </a:r>
            <a:endParaRPr lang="en-US" sz="1275" dirty="0"/>
          </a:p>
        </p:txBody>
      </p:sp>
      <p:sp>
        <p:nvSpPr>
          <p:cNvPr id="17" name="Text 6"/>
          <p:cNvSpPr/>
          <p:nvPr/>
        </p:nvSpPr>
        <p:spPr>
          <a:xfrm>
            <a:off x="2512304" y="6247752"/>
            <a:ext cx="3924300" cy="68580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ATS Team will not be responsible for the theft, damage or injury to personal property, state government IDs, equipment, props, accessories, clothing, vehicle(s) or family members during participation in the ATS.</a:t>
            </a:r>
            <a:endParaRPr lang="en-US" sz="1125" dirty="0"/>
          </a:p>
        </p:txBody>
      </p:sp>
      <p:sp>
        <p:nvSpPr>
          <p:cNvPr id="18" name="Text 7"/>
          <p:cNvSpPr/>
          <p:nvPr/>
        </p:nvSpPr>
        <p:spPr>
          <a:xfrm>
            <a:off x="2512295" y="7129034"/>
            <a:ext cx="3924300" cy="781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If talent applicants/competition talent decide not to participate or drop out of the show, all submission fees will NOT be refunded as noted above.</a:t>
            </a:r>
            <a:endParaRPr lang="en-US" sz="1275" dirty="0"/>
          </a:p>
        </p:txBody>
      </p:sp>
      <p:sp>
        <p:nvSpPr>
          <p:cNvPr id="19" name="Text 8"/>
          <p:cNvSpPr/>
          <p:nvPr/>
        </p:nvSpPr>
        <p:spPr>
          <a:xfrm>
            <a:off x="2512266" y="8088239"/>
            <a:ext cx="3924300" cy="5810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In the event of the ATS show being cancelled due to any reason ALL talent submission fees will be fully REFUND individually.  </a:t>
            </a:r>
            <a:endParaRPr lang="en-US" sz="1275" dirty="0"/>
          </a:p>
        </p:txBody>
      </p:sp>
      <p:sp>
        <p:nvSpPr>
          <p:cNvPr id="20" name="Text 9"/>
          <p:cNvSpPr/>
          <p:nvPr/>
        </p:nvSpPr>
        <p:spPr>
          <a:xfrm>
            <a:off x="2525182" y="8814159"/>
            <a:ext cx="3924300" cy="1123950"/>
          </a:xfrm>
          <a:prstGeom prst="rect">
            <a:avLst/>
          </a:prstGeom>
          <a:noFill/>
          <a:ln/>
        </p:spPr>
        <p:txBody>
          <a:bodyPr wrap="square" lIns="0" tIns="0" rIns="0" bIns="0" rtlCol="0" anchor="ctr"/>
          <a:lstStyle/>
          <a:p>
            <a:pPr algn="l" indent="0" marL="0">
              <a:lnSpc>
                <a:spcPct val="110000"/>
              </a:lnSpc>
              <a:buNone/>
            </a:pPr>
            <a:r>
              <a:rPr lang="en-US" sz="1050" b="1" dirty="0">
                <a:solidFill>
                  <a:srgbClr val="FFFFFF"/>
                </a:solidFill>
                <a:latin typeface="Raleway" pitchFamily="34" charset="0"/>
                <a:ea typeface="Raleway" pitchFamily="34" charset="-122"/>
                <a:cs typeface="Raleway" pitchFamily="34" charset="-120"/>
              </a:rPr>
              <a:t>Selected talent finalists will be required to attend all ATS meetings, events, functions, rehearsals, soundcheck &amp; live performances.  They must be present and participate during the entire show period which may be from Wednesday, October 2nd through Sunday, October 6th potentially full range.  If this is not possible, please notify the ATS team of a meeting to discuss circumstances.</a:t>
            </a:r>
            <a:endParaRPr lang="en-US" sz="1050" dirty="0"/>
          </a:p>
        </p:txBody>
      </p:sp>
      <p:pic>
        <p:nvPicPr>
          <p:cNvPr id="21" name="Image 9" descr="preencoded.png">    </p:cNvPr>
          <p:cNvPicPr>
            <a:picLocks noChangeAspect="1"/>
          </p:cNvPicPr>
          <p:nvPr/>
        </p:nvPicPr>
        <p:blipFill>
          <a:blip r:embed="rId10"/>
          <a:stretch>
            <a:fillRect/>
          </a:stretch>
        </p:blipFill>
        <p:spPr>
          <a:xfrm>
            <a:off x="6523873" y="73"/>
            <a:ext cx="1247775" cy="1247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924480" y="738828"/>
            <a:ext cx="6115050" cy="561975"/>
          </a:xfrm>
          <a:prstGeom prst="rect">
            <a:avLst/>
          </a:prstGeom>
          <a:noFill/>
          <a:ln/>
        </p:spPr>
        <p:txBody>
          <a:bodyPr wrap="square" lIns="0" tIns="0" rIns="0" bIns="0" rtlCol="0" anchor="ctr"/>
          <a:lstStyle/>
          <a:p>
            <a:pPr algn="l" indent="0" marL="0">
              <a:lnSpc>
                <a:spcPct val="110000"/>
              </a:lnSpc>
              <a:buNone/>
            </a:pPr>
            <a:r>
              <a:rPr lang="en-US" sz="3675" b="1" dirty="0">
                <a:solidFill>
                  <a:srgbClr val="14F06C"/>
                </a:solidFill>
                <a:latin typeface="Bungee Outline" pitchFamily="34" charset="0"/>
                <a:ea typeface="Bungee Outline" pitchFamily="34" charset="-122"/>
                <a:cs typeface="Bungee Outline" pitchFamily="34" charset="-120"/>
              </a:rPr>
              <a:t>ATS Guideline!s:</a:t>
            </a:r>
            <a:endParaRPr lang="en-US" sz="3675" dirty="0"/>
          </a:p>
        </p:txBody>
      </p:sp>
      <p:sp>
        <p:nvSpPr>
          <p:cNvPr id="4" name="Text 1"/>
          <p:cNvSpPr/>
          <p:nvPr/>
        </p:nvSpPr>
        <p:spPr>
          <a:xfrm>
            <a:off x="924486" y="259250"/>
            <a:ext cx="6943725" cy="3905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Professional Artistry</a:t>
            </a:r>
            <a:endParaRPr lang="en-US" sz="1275" dirty="0"/>
          </a:p>
          <a:p>
            <a:pPr algn="l" indent="0" marL="0">
              <a:lnSpc>
                <a:spcPct val="110000"/>
              </a:lnSpc>
              <a:buNone/>
            </a:pPr>
            <a:r>
              <a:rPr lang="en-US" sz="1275" b="1" dirty="0">
                <a:solidFill>
                  <a:srgbClr val="FFFFFF"/>
                </a:solidFill>
                <a:latin typeface="Bungee Shade" pitchFamily="34" charset="0"/>
                <a:ea typeface="Bungee Shade" pitchFamily="34" charset="-122"/>
                <a:cs typeface="Bungee Shade" pitchFamily="34" charset="-120"/>
              </a:rPr>
              <a:t>'Rules of Engagement' &amp; Guidelines</a:t>
            </a:r>
            <a:endParaRPr lang="en-US" sz="1275" dirty="0"/>
          </a:p>
        </p:txBody>
      </p:sp>
      <p:pic>
        <p:nvPicPr>
          <p:cNvPr id="5" name="Image 1" descr="preencoded.png">    </p:cNvPr>
          <p:cNvPicPr>
            <a:picLocks noChangeAspect="1"/>
          </p:cNvPicPr>
          <p:nvPr/>
        </p:nvPicPr>
        <p:blipFill>
          <a:blip r:embed="rId2"/>
          <a:stretch>
            <a:fillRect/>
          </a:stretch>
        </p:blipFill>
        <p:spPr>
          <a:xfrm>
            <a:off x="924421" y="2372173"/>
            <a:ext cx="600075" cy="733425"/>
          </a:xfrm>
          <a:prstGeom prst="rect">
            <a:avLst/>
          </a:prstGeom>
        </p:spPr>
      </p:pic>
      <p:sp>
        <p:nvSpPr>
          <p:cNvPr id="6" name="Text 2"/>
          <p:cNvSpPr/>
          <p:nvPr/>
        </p:nvSpPr>
        <p:spPr>
          <a:xfrm>
            <a:off x="924342" y="1670704"/>
            <a:ext cx="6000750" cy="485775"/>
          </a:xfrm>
          <a:prstGeom prst="rect">
            <a:avLst/>
          </a:prstGeom>
          <a:noFill/>
          <a:ln/>
        </p:spPr>
        <p:txBody>
          <a:bodyPr wrap="square" lIns="0" tIns="0" rIns="0" bIns="0" rtlCol="0" anchor="ctr"/>
          <a:lstStyle/>
          <a:p>
            <a:pPr algn="l" indent="0" marL="0">
              <a:lnSpc>
                <a:spcPct val="125000"/>
              </a:lnSpc>
              <a:buNone/>
            </a:pPr>
            <a:r>
              <a:rPr lang="en-US" sz="1275" b="1" dirty="0">
                <a:solidFill>
                  <a:srgbClr val="FFFFFF"/>
                </a:solidFill>
                <a:latin typeface="Raleway" pitchFamily="34" charset="0"/>
                <a:ea typeface="Raleway" pitchFamily="34" charset="-122"/>
                <a:cs typeface="Raleway" pitchFamily="34" charset="-120"/>
              </a:rPr>
              <a:t>Contact ATS team with any questions, concerns, issues via email: atltalentshowcase@gmail.com</a:t>
            </a:r>
            <a:endParaRPr lang="en-US" sz="1275" dirty="0"/>
          </a:p>
        </p:txBody>
      </p:sp>
      <p:sp>
        <p:nvSpPr>
          <p:cNvPr id="7" name="Text 3"/>
          <p:cNvSpPr/>
          <p:nvPr/>
        </p:nvSpPr>
        <p:spPr>
          <a:xfrm>
            <a:off x="2434495" y="2423979"/>
            <a:ext cx="3924300" cy="68580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ATS reserves and holds rights to use any talent submission artists name, images, videos for any publicity purposes, events, digital media &amp; social media platforms for usage.</a:t>
            </a:r>
            <a:endParaRPr lang="en-US" sz="1125" dirty="0"/>
          </a:p>
        </p:txBody>
      </p:sp>
      <p:sp>
        <p:nvSpPr>
          <p:cNvPr id="8" name="Text 4"/>
          <p:cNvSpPr/>
          <p:nvPr/>
        </p:nvSpPr>
        <p:spPr>
          <a:xfrm>
            <a:off x="2434476" y="3266504"/>
            <a:ext cx="4810125" cy="800100"/>
          </a:xfrm>
          <a:prstGeom prst="rect">
            <a:avLst/>
          </a:prstGeom>
          <a:noFill/>
          <a:ln/>
        </p:spPr>
        <p:txBody>
          <a:bodyPr wrap="square" lIns="0" tIns="0" rIns="0" bIns="0" rtlCol="0" anchor="ctr"/>
          <a:lstStyle/>
          <a:p>
            <a:pPr algn="l" indent="0" marL="0">
              <a:lnSpc>
                <a:spcPct val="110000"/>
              </a:lnSpc>
              <a:buNone/>
            </a:pPr>
            <a:r>
              <a:rPr lang="en-US" sz="1050" b="1" dirty="0">
                <a:solidFill>
                  <a:srgbClr val="FFFFFF"/>
                </a:solidFill>
                <a:latin typeface="Raleway" pitchFamily="34" charset="0"/>
                <a:ea typeface="Raleway" pitchFamily="34" charset="-122"/>
                <a:cs typeface="Raleway" pitchFamily="34" charset="-120"/>
              </a:rPr>
              <a:t>ATS related meetings, events, functions, rehearsals, soundcheck &amp; live performances are EXCLUSIVE &amp; initially only allowed for talent submission applicants &amp; finalists ATS team, sponsors, venue partner, partners, vendors &amp; other 3rd party production partners (RAW3 Entertainment, NieObie Productions, &amp; Webb3D Technology &amp; Media.</a:t>
            </a:r>
            <a:endParaRPr lang="en-US" sz="1050" dirty="0"/>
          </a:p>
        </p:txBody>
      </p:sp>
      <p:pic>
        <p:nvPicPr>
          <p:cNvPr id="9" name="Image 2" descr="preencoded.png">    </p:cNvPr>
          <p:cNvPicPr>
            <a:picLocks noChangeAspect="1"/>
          </p:cNvPicPr>
          <p:nvPr/>
        </p:nvPicPr>
        <p:blipFill>
          <a:blip r:embed="rId3"/>
          <a:stretch>
            <a:fillRect/>
          </a:stretch>
        </p:blipFill>
        <p:spPr>
          <a:xfrm>
            <a:off x="924449" y="3266456"/>
            <a:ext cx="600075" cy="733425"/>
          </a:xfrm>
          <a:prstGeom prst="rect">
            <a:avLst/>
          </a:prstGeom>
        </p:spPr>
      </p:pic>
      <p:sp>
        <p:nvSpPr>
          <p:cNvPr id="10" name="Text 5"/>
          <p:cNvSpPr/>
          <p:nvPr/>
        </p:nvSpPr>
        <p:spPr>
          <a:xfrm>
            <a:off x="2434504" y="4212698"/>
            <a:ext cx="3924300" cy="685800"/>
          </a:xfrm>
          <a:prstGeom prst="rect">
            <a:avLst/>
          </a:prstGeom>
          <a:noFill/>
          <a:ln/>
        </p:spPr>
        <p:txBody>
          <a:bodyPr wrap="square" lIns="0" tIns="0" rIns="0" bIns="0" rtlCol="0" anchor="ctr"/>
          <a:lstStyle/>
          <a:p>
            <a:pPr algn="l" indent="0" marL="0">
              <a:lnSpc>
                <a:spcPct val="110000"/>
              </a:lnSpc>
              <a:buNone/>
            </a:pPr>
            <a:r>
              <a:rPr lang="en-US" sz="1125" b="1" dirty="0">
                <a:solidFill>
                  <a:srgbClr val="FFFFFF"/>
                </a:solidFill>
                <a:latin typeface="Raleway" pitchFamily="34" charset="0"/>
                <a:ea typeface="Raleway" pitchFamily="34" charset="-122"/>
                <a:cs typeface="Raleway" pitchFamily="34" charset="-120"/>
              </a:rPr>
              <a:t>We will consider family members being part of the 2024 ATS Events prior to the main showcase on Saturday, October 5th , 2024. We will consider family members participating if space permits.</a:t>
            </a:r>
            <a:endParaRPr lang="en-US" sz="1125" dirty="0"/>
          </a:p>
        </p:txBody>
      </p:sp>
      <p:pic>
        <p:nvPicPr>
          <p:cNvPr id="11" name="Image 3" descr="preencoded.png">    </p:cNvPr>
          <p:cNvPicPr>
            <a:picLocks noChangeAspect="1"/>
          </p:cNvPicPr>
          <p:nvPr/>
        </p:nvPicPr>
        <p:blipFill>
          <a:blip r:embed="rId4"/>
          <a:stretch>
            <a:fillRect/>
          </a:stretch>
        </p:blipFill>
        <p:spPr>
          <a:xfrm>
            <a:off x="924357" y="4186819"/>
            <a:ext cx="590550" cy="723900"/>
          </a:xfrm>
          <a:prstGeom prst="rect">
            <a:avLst/>
          </a:prstGeom>
        </p:spPr>
      </p:pic>
      <p:pic>
        <p:nvPicPr>
          <p:cNvPr id="12" name="Image 4" descr="preencoded.png">    </p:cNvPr>
          <p:cNvPicPr>
            <a:picLocks noChangeAspect="1"/>
          </p:cNvPicPr>
          <p:nvPr/>
        </p:nvPicPr>
        <p:blipFill>
          <a:blip r:embed="rId5"/>
          <a:stretch>
            <a:fillRect/>
          </a:stretch>
        </p:blipFill>
        <p:spPr>
          <a:xfrm>
            <a:off x="924456" y="5120068"/>
            <a:ext cx="590550" cy="723900"/>
          </a:xfrm>
          <a:prstGeom prst="rect">
            <a:avLst/>
          </a:prstGeom>
        </p:spPr>
      </p:pic>
      <p:pic>
        <p:nvPicPr>
          <p:cNvPr id="13" name="Image 5" descr="preencoded.png">    </p:cNvPr>
          <p:cNvPicPr>
            <a:picLocks noChangeAspect="1"/>
          </p:cNvPicPr>
          <p:nvPr/>
        </p:nvPicPr>
        <p:blipFill>
          <a:blip r:embed="rId6"/>
          <a:stretch>
            <a:fillRect/>
          </a:stretch>
        </p:blipFill>
        <p:spPr>
          <a:xfrm>
            <a:off x="924484" y="8088916"/>
            <a:ext cx="590550" cy="723900"/>
          </a:xfrm>
          <a:prstGeom prst="rect">
            <a:avLst/>
          </a:prstGeom>
        </p:spPr>
      </p:pic>
      <p:pic>
        <p:nvPicPr>
          <p:cNvPr id="14" name="Image 6" descr="preencoded.png">    </p:cNvPr>
          <p:cNvPicPr>
            <a:picLocks noChangeAspect="1"/>
          </p:cNvPicPr>
          <p:nvPr/>
        </p:nvPicPr>
        <p:blipFill>
          <a:blip r:embed="rId7"/>
          <a:stretch>
            <a:fillRect/>
          </a:stretch>
        </p:blipFill>
        <p:spPr>
          <a:xfrm>
            <a:off x="930925" y="7155952"/>
            <a:ext cx="590550" cy="723900"/>
          </a:xfrm>
          <a:prstGeom prst="rect">
            <a:avLst/>
          </a:prstGeom>
        </p:spPr>
      </p:pic>
      <p:pic>
        <p:nvPicPr>
          <p:cNvPr id="15" name="Image 7" descr="preencoded.png">    </p:cNvPr>
          <p:cNvPicPr>
            <a:picLocks noChangeAspect="1"/>
          </p:cNvPicPr>
          <p:nvPr/>
        </p:nvPicPr>
        <p:blipFill>
          <a:blip r:embed="rId8"/>
          <a:stretch>
            <a:fillRect/>
          </a:stretch>
        </p:blipFill>
        <p:spPr>
          <a:xfrm>
            <a:off x="924484" y="6132262"/>
            <a:ext cx="590550" cy="723900"/>
          </a:xfrm>
          <a:prstGeom prst="rect">
            <a:avLst/>
          </a:prstGeom>
        </p:spPr>
      </p:pic>
      <p:pic>
        <p:nvPicPr>
          <p:cNvPr id="16" name="Image 8" descr="preencoded.png">    </p:cNvPr>
          <p:cNvPicPr>
            <a:picLocks noChangeAspect="1"/>
          </p:cNvPicPr>
          <p:nvPr/>
        </p:nvPicPr>
        <p:blipFill>
          <a:blip r:embed="rId9"/>
          <a:stretch>
            <a:fillRect/>
          </a:stretch>
        </p:blipFill>
        <p:spPr>
          <a:xfrm>
            <a:off x="917945" y="9060437"/>
            <a:ext cx="581025" cy="714375"/>
          </a:xfrm>
          <a:prstGeom prst="rect">
            <a:avLst/>
          </a:prstGeom>
        </p:spPr>
      </p:pic>
      <p:sp>
        <p:nvSpPr>
          <p:cNvPr id="17" name="Text 6"/>
          <p:cNvSpPr/>
          <p:nvPr/>
        </p:nvSpPr>
        <p:spPr>
          <a:xfrm>
            <a:off x="2434457" y="5120068"/>
            <a:ext cx="3924300" cy="962025"/>
          </a:xfrm>
          <a:prstGeom prst="rect">
            <a:avLst/>
          </a:prstGeom>
          <a:noFill/>
          <a:ln/>
        </p:spPr>
        <p:txBody>
          <a:bodyPr wrap="square" lIns="0" tIns="0" rIns="0" bIns="0" rtlCol="0" anchor="ctr"/>
          <a:lstStyle/>
          <a:p>
            <a:pPr algn="l" indent="0" marL="0">
              <a:lnSpc>
                <a:spcPct val="110000"/>
              </a:lnSpc>
              <a:buNone/>
            </a:pPr>
            <a:r>
              <a:rPr lang="en-US" sz="1050" b="1" dirty="0">
                <a:solidFill>
                  <a:srgbClr val="FFFFFF"/>
                </a:solidFill>
                <a:latin typeface="Raleway" pitchFamily="34" charset="0"/>
                <a:ea typeface="Raleway" pitchFamily="34" charset="-122"/>
                <a:cs typeface="Raleway" pitchFamily="34" charset="-120"/>
              </a:rPr>
              <a:t>ATS will provide state of the art audio, visual and music instrumental based equipment &amp; sound systems for your rehearsals and soundcheck via our venue partner. You must provide any additional musical instruments, props, audio/visual support, etc. that you intend to be used during the rehearsals, soundcheck and live performances.</a:t>
            </a:r>
            <a:endParaRPr lang="en-US" sz="1050" dirty="0"/>
          </a:p>
        </p:txBody>
      </p:sp>
      <p:sp>
        <p:nvSpPr>
          <p:cNvPr id="18" name="Text 7"/>
          <p:cNvSpPr/>
          <p:nvPr/>
        </p:nvSpPr>
        <p:spPr>
          <a:xfrm>
            <a:off x="2434400" y="6130976"/>
            <a:ext cx="3924300" cy="962025"/>
          </a:xfrm>
          <a:prstGeom prst="rect">
            <a:avLst/>
          </a:prstGeom>
          <a:noFill/>
          <a:ln/>
        </p:spPr>
        <p:txBody>
          <a:bodyPr wrap="square" lIns="0" tIns="0" rIns="0" bIns="0" rtlCol="0" anchor="ctr"/>
          <a:lstStyle/>
          <a:p>
            <a:pPr algn="l" indent="0" marL="0">
              <a:lnSpc>
                <a:spcPct val="110000"/>
              </a:lnSpc>
              <a:buNone/>
            </a:pPr>
            <a:r>
              <a:rPr lang="en-US" sz="1050" b="1" dirty="0">
                <a:solidFill>
                  <a:srgbClr val="FFFFFF"/>
                </a:solidFill>
                <a:latin typeface="Raleway" pitchFamily="34" charset="0"/>
                <a:ea typeface="Raleway" pitchFamily="34" charset="-122"/>
                <a:cs typeface="Raleway" pitchFamily="34" charset="-120"/>
              </a:rPr>
              <a:t>All live performing artists/finalists MUST arrive and be ready to perform three hours prior to the start of the showcase on Saturday, October 5th, 2024. Talent Finalists who arrive late (subject to circumstances review) will be disqualified and NOT issued a refund of talent submission fees. Missed rehearsals will also result in a forfeiture of same.</a:t>
            </a:r>
            <a:endParaRPr lang="en-US" sz="1050" dirty="0"/>
          </a:p>
        </p:txBody>
      </p:sp>
      <p:sp>
        <p:nvSpPr>
          <p:cNvPr id="19" name="Text 8"/>
          <p:cNvSpPr/>
          <p:nvPr/>
        </p:nvSpPr>
        <p:spPr>
          <a:xfrm>
            <a:off x="2434514" y="7362377"/>
            <a:ext cx="3924300" cy="3905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Hair/makeup &amp; styling direction &amp; assistance will be provided.</a:t>
            </a:r>
            <a:endParaRPr lang="en-US" sz="1275" dirty="0"/>
          </a:p>
        </p:txBody>
      </p:sp>
      <p:sp>
        <p:nvSpPr>
          <p:cNvPr id="20" name="Text 9"/>
          <p:cNvSpPr/>
          <p:nvPr/>
        </p:nvSpPr>
        <p:spPr>
          <a:xfrm>
            <a:off x="2434457" y="8088259"/>
            <a:ext cx="3924300" cy="390525"/>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Stage performance direction &amp; artist services will be provided as a resource for talent finalists.</a:t>
            </a:r>
            <a:endParaRPr lang="en-US" sz="1275" dirty="0"/>
          </a:p>
        </p:txBody>
      </p:sp>
      <p:sp>
        <p:nvSpPr>
          <p:cNvPr id="21" name="Text 10"/>
          <p:cNvSpPr/>
          <p:nvPr/>
        </p:nvSpPr>
        <p:spPr>
          <a:xfrm>
            <a:off x="2434447" y="8840038"/>
            <a:ext cx="3924300" cy="1162050"/>
          </a:xfrm>
          <a:prstGeom prst="rect">
            <a:avLst/>
          </a:prstGeom>
          <a:noFill/>
          <a:ln/>
        </p:spPr>
        <p:txBody>
          <a:bodyPr wrap="square" lIns="0" tIns="0" rIns="0" bIns="0" rtlCol="0" anchor="ctr"/>
          <a:lstStyle/>
          <a:p>
            <a:pPr algn="l" indent="0" marL="0">
              <a:lnSpc>
                <a:spcPct val="110000"/>
              </a:lnSpc>
              <a:buNone/>
            </a:pPr>
            <a:r>
              <a:rPr lang="en-US" sz="1275" b="1" dirty="0">
                <a:solidFill>
                  <a:srgbClr val="FFFFFF"/>
                </a:solidFill>
                <a:latin typeface="Raleway" pitchFamily="34" charset="0"/>
                <a:ea typeface="Raleway" pitchFamily="34" charset="-122"/>
                <a:cs typeface="Raleway" pitchFamily="34" charset="-120"/>
              </a:rPr>
              <a:t>No weapons, guns, knives, side-arms, or violence of any shape or form will be permitted. Mental, Verbal, or Physical abuse all are subject to disqualification. Venue security &amp; local law enforcement will be contacted if incidents are reported.</a:t>
            </a:r>
            <a:endParaRPr lang="en-US" sz="1275" dirty="0"/>
          </a:p>
        </p:txBody>
      </p:sp>
      <p:pic>
        <p:nvPicPr>
          <p:cNvPr id="22" name="Image 9" descr="preencoded.png">    </p:cNvPr>
          <p:cNvPicPr>
            <a:picLocks noChangeAspect="1"/>
          </p:cNvPicPr>
          <p:nvPr/>
        </p:nvPicPr>
        <p:blipFill>
          <a:blip r:embed="rId10"/>
          <a:stretch>
            <a:fillRect/>
          </a:stretch>
        </p:blipFill>
        <p:spPr>
          <a:xfrm>
            <a:off x="6523873" y="73"/>
            <a:ext cx="1247775" cy="1247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sp>
        <p:nvSpPr>
          <p:cNvPr id="3" name="Text 0"/>
          <p:cNvSpPr/>
          <p:nvPr/>
        </p:nvSpPr>
        <p:spPr>
          <a:xfrm>
            <a:off x="876300" y="895350"/>
            <a:ext cx="6000750" cy="561975"/>
          </a:xfrm>
          <a:prstGeom prst="rect">
            <a:avLst/>
          </a:prstGeom>
          <a:noFill/>
          <a:ln/>
        </p:spPr>
        <p:txBody>
          <a:bodyPr wrap="square" lIns="0" tIns="0" rIns="0" bIns="0" rtlCol="0" anchor="ctr"/>
          <a:lstStyle/>
          <a:p>
            <a:pPr algn="l" indent="0" marL="0">
              <a:lnSpc>
                <a:spcPct val="110000"/>
              </a:lnSpc>
              <a:buNone/>
            </a:pPr>
            <a:r>
              <a:rPr lang="en-US" sz="3675" b="1" dirty="0">
                <a:solidFill>
                  <a:srgbClr val="020202"/>
                </a:solidFill>
                <a:latin typeface="Raleway" pitchFamily="34" charset="0"/>
                <a:ea typeface="Raleway" pitchFamily="34" charset="-122"/>
                <a:cs typeface="Raleway" pitchFamily="34" charset="-120"/>
              </a:rPr>
              <a:t>ABOUT THE AUTHOR</a:t>
            </a:r>
            <a:endParaRPr lang="en-US" sz="3675" dirty="0"/>
          </a:p>
        </p:txBody>
      </p:sp>
      <p:pic>
        <p:nvPicPr>
          <p:cNvPr id="4" name="Image 1" descr="preencoded.png">    </p:cNvPr>
          <p:cNvPicPr>
            <a:picLocks noChangeAspect="1"/>
          </p:cNvPicPr>
          <p:nvPr/>
        </p:nvPicPr>
        <p:blipFill>
          <a:blip r:embed="rId2"/>
          <a:stretch>
            <a:fillRect/>
          </a:stretch>
        </p:blipFill>
        <p:spPr>
          <a:xfrm>
            <a:off x="3808362" y="1827733"/>
            <a:ext cx="2143125" cy="2143125"/>
          </a:xfrm>
          <a:prstGeom prst="rect">
            <a:avLst/>
          </a:prstGeom>
        </p:spPr>
      </p:pic>
      <p:sp>
        <p:nvSpPr>
          <p:cNvPr id="5" name="Text 1"/>
          <p:cNvSpPr/>
          <p:nvPr/>
        </p:nvSpPr>
        <p:spPr>
          <a:xfrm>
            <a:off x="891982" y="8943823"/>
            <a:ext cx="3733800" cy="914400"/>
          </a:xfrm>
          <a:prstGeom prst="rect">
            <a:avLst/>
          </a:prstGeom>
          <a:noFill/>
          <a:ln/>
        </p:spPr>
        <p:txBody>
          <a:bodyPr wrap="square" lIns="0" tIns="0" rIns="0" bIns="0" rtlCol="0" anchor="ctr"/>
          <a:lstStyle/>
          <a:p>
            <a:pPr algn="l" indent="0" marL="0">
              <a:lnSpc>
                <a:spcPct val="125000"/>
              </a:lnSpc>
              <a:buNone/>
            </a:pPr>
            <a:r>
              <a:rPr lang="en-US" sz="1200" b="1" dirty="0">
                <a:solidFill>
                  <a:srgbClr val="4582F3"/>
                </a:solidFill>
                <a:latin typeface="Raleway" pitchFamily="34" charset="0"/>
                <a:ea typeface="Raleway" pitchFamily="34" charset="-122"/>
                <a:cs typeface="Raleway" pitchFamily="34" charset="-120"/>
              </a:rPr>
              <a:t>Roland A. Webb III</a:t>
            </a:r>
            <a:endParaRPr lang="en-US" sz="1200" dirty="0"/>
          </a:p>
          <a:p>
            <a:pPr algn="l" indent="0" marL="0">
              <a:lnSpc>
                <a:spcPct val="125000"/>
              </a:lnSpc>
              <a:buNone/>
            </a:pPr>
            <a:r>
              <a:rPr lang="en-US" sz="1200" i="1" dirty="0">
                <a:solidFill>
                  <a:srgbClr val="020202"/>
                </a:solidFill>
                <a:latin typeface="Raleway" pitchFamily="34" charset="0"/>
                <a:ea typeface="Raleway" pitchFamily="34" charset="-122"/>
                <a:cs typeface="Raleway" pitchFamily="34" charset="-120"/>
              </a:rPr>
              <a:t>Executive Producer &amp; Director</a:t>
            </a:r>
            <a:endParaRPr lang="en-US" sz="1200" dirty="0"/>
          </a:p>
          <a:p>
            <a:pPr algn="l" indent="0" marL="0">
              <a:lnSpc>
                <a:spcPct val="125000"/>
              </a:lnSpc>
              <a:buNone/>
            </a:pPr>
            <a:r>
              <a:rPr lang="en-US" sz="1200" dirty="0">
                <a:solidFill>
                  <a:srgbClr val="020202"/>
                </a:solidFill>
                <a:latin typeface="Raleway" pitchFamily="34" charset="0"/>
                <a:ea typeface="Raleway" pitchFamily="34" charset="-122"/>
                <a:cs typeface="Raleway" pitchFamily="34" charset="-120"/>
              </a:rPr>
              <a:t>Website: </a:t>
            </a:r>
            <a:pPr algn="l" indent="0" marL="0">
              <a:lnSpc>
                <a:spcPct val="125000"/>
              </a:lnSpc>
              <a:buNone/>
            </a:pPr>
            <a:r>
              <a:rPr lang="en-US" sz="1200" b="1" dirty="0">
                <a:solidFill>
                  <a:srgbClr val="020202"/>
                </a:solidFill>
                <a:latin typeface="Raleway" pitchFamily="34" charset="0"/>
                <a:ea typeface="Raleway" pitchFamily="34" charset="-122"/>
                <a:cs typeface="Raleway" pitchFamily="34" charset="-120"/>
              </a:rPr>
              <a:t>www.atlantatalentshowcase.com</a:t>
            </a:r>
            <a:endParaRPr lang="en-US" sz="1200" dirty="0"/>
          </a:p>
          <a:p>
            <a:pPr algn="l" indent="0" marL="0">
              <a:lnSpc>
                <a:spcPct val="125000"/>
              </a:lnSpc>
              <a:buNone/>
            </a:pPr>
            <a:r>
              <a:rPr lang="en-US" sz="1200" dirty="0">
                <a:solidFill>
                  <a:srgbClr val="020202"/>
                </a:solidFill>
                <a:latin typeface="Raleway" pitchFamily="34" charset="0"/>
                <a:ea typeface="Raleway" pitchFamily="34" charset="-122"/>
                <a:cs typeface="Raleway" pitchFamily="34" charset="-120"/>
              </a:rPr>
              <a:t>E-mail: </a:t>
            </a:r>
            <a:pPr algn="l" indent="0" marL="0">
              <a:lnSpc>
                <a:spcPct val="125000"/>
              </a:lnSpc>
              <a:buNone/>
            </a:pPr>
            <a:r>
              <a:rPr lang="en-US" sz="1200" b="1" dirty="0">
                <a:solidFill>
                  <a:srgbClr val="020202"/>
                </a:solidFill>
                <a:latin typeface="Raleway" pitchFamily="34" charset="0"/>
                <a:ea typeface="Raleway" pitchFamily="34" charset="-122"/>
                <a:cs typeface="Raleway" pitchFamily="34" charset="-120"/>
              </a:rPr>
              <a:t>atltalentshowcase@gmail.com</a:t>
            </a:r>
            <a:endParaRPr lang="en-US" sz="1200" dirty="0"/>
          </a:p>
        </p:txBody>
      </p:sp>
      <p:pic>
        <p:nvPicPr>
          <p:cNvPr id="6" name="Image 2" descr="preencoded.png">    </p:cNvPr>
          <p:cNvPicPr>
            <a:picLocks noChangeAspect="1"/>
          </p:cNvPicPr>
          <p:nvPr/>
        </p:nvPicPr>
        <p:blipFill>
          <a:blip r:embed="rId3"/>
          <a:stretch>
            <a:fillRect/>
          </a:stretch>
        </p:blipFill>
        <p:spPr>
          <a:xfrm>
            <a:off x="2965837" y="9039311"/>
            <a:ext cx="304800" cy="304800"/>
          </a:xfrm>
          <a:prstGeom prst="rect">
            <a:avLst/>
          </a:prstGeom>
        </p:spPr>
      </p:pic>
      <p:pic>
        <p:nvPicPr>
          <p:cNvPr id="7" name="Image 3" descr="preencoded.png">    </p:cNvPr>
          <p:cNvPicPr>
            <a:picLocks noChangeAspect="1"/>
          </p:cNvPicPr>
          <p:nvPr/>
        </p:nvPicPr>
        <p:blipFill>
          <a:blip r:embed="rId4"/>
          <a:stretch>
            <a:fillRect/>
          </a:stretch>
        </p:blipFill>
        <p:spPr>
          <a:xfrm>
            <a:off x="5324932" y="8840000"/>
            <a:ext cx="1219200" cy="1219200"/>
          </a:xfrm>
          <a:prstGeom prst="rect">
            <a:avLst/>
          </a:prstGeom>
        </p:spPr>
      </p:pic>
      <p:pic>
        <p:nvPicPr>
          <p:cNvPr id="8" name="Image 4" descr="preencoded.png">    </p:cNvPr>
          <p:cNvPicPr>
            <a:picLocks noChangeAspect="1"/>
          </p:cNvPicPr>
          <p:nvPr/>
        </p:nvPicPr>
        <p:blipFill>
          <a:blip r:embed="rId5"/>
          <a:stretch>
            <a:fillRect/>
          </a:stretch>
        </p:blipFill>
        <p:spPr>
          <a:xfrm>
            <a:off x="879089" y="1581360"/>
            <a:ext cx="2809875" cy="2809875"/>
          </a:xfrm>
          <a:prstGeom prst="rect">
            <a:avLst/>
          </a:prstGeom>
        </p:spPr>
      </p:pic>
      <p:sp>
        <p:nvSpPr>
          <p:cNvPr id="9" name="Text 2"/>
          <p:cNvSpPr/>
          <p:nvPr/>
        </p:nvSpPr>
        <p:spPr>
          <a:xfrm>
            <a:off x="879029" y="4549664"/>
            <a:ext cx="5991225" cy="333375"/>
          </a:xfrm>
          <a:prstGeom prst="rect">
            <a:avLst/>
          </a:prstGeom>
          <a:noFill/>
          <a:ln/>
        </p:spPr>
        <p:txBody>
          <a:bodyPr wrap="square" lIns="0" tIns="0" rIns="0" bIns="0" rtlCol="0" anchor="ctr"/>
          <a:lstStyle/>
          <a:p>
            <a:pPr algn="l" indent="0" marL="0">
              <a:lnSpc>
                <a:spcPct val="100000"/>
              </a:lnSpc>
              <a:buNone/>
            </a:pPr>
            <a:r>
              <a:rPr lang="en-US" sz="2625" b="1" dirty="0">
                <a:solidFill>
                  <a:srgbClr val="4582F3"/>
                </a:solidFill>
                <a:latin typeface="Raleway" pitchFamily="34" charset="0"/>
                <a:ea typeface="Raleway" pitchFamily="34" charset="-122"/>
                <a:cs typeface="Raleway" pitchFamily="34" charset="-120"/>
              </a:rPr>
              <a:t>Roland A. Webb III</a:t>
            </a:r>
            <a:endParaRPr lang="en-US" sz="2625" dirty="0"/>
          </a:p>
        </p:txBody>
      </p:sp>
      <p:sp>
        <p:nvSpPr>
          <p:cNvPr id="10" name="Text 3"/>
          <p:cNvSpPr/>
          <p:nvPr/>
        </p:nvSpPr>
        <p:spPr>
          <a:xfrm>
            <a:off x="892040" y="4886649"/>
            <a:ext cx="5534025" cy="3819525"/>
          </a:xfrm>
          <a:prstGeom prst="rect">
            <a:avLst/>
          </a:prstGeom>
          <a:noFill/>
          <a:ln/>
        </p:spPr>
        <p:txBody>
          <a:bodyPr wrap="square" lIns="0" tIns="0" rIns="0" bIns="0" rtlCol="0" anchor="ctr"/>
          <a:lstStyle/>
          <a:p>
            <a:pPr algn="l" indent="0" marL="0">
              <a:lnSpc>
                <a:spcPct val="130000"/>
              </a:lnSpc>
              <a:buNone/>
            </a:pPr>
            <a:r>
              <a:rPr lang="en-US" sz="1105" b="1" i="1" dirty="0">
                <a:solidFill>
                  <a:srgbClr val="FFFFFF"/>
                </a:solidFill>
                <a:latin typeface="Raleway" pitchFamily="34" charset="0"/>
                <a:ea typeface="Raleway" pitchFamily="34" charset="-122"/>
                <a:cs typeface="Raleway" pitchFamily="34" charset="-120"/>
              </a:rPr>
              <a:t>Atlanta Talent Showcase Executive Producer &amp; Director</a:t>
            </a:r>
            <a:endParaRPr lang="en-US" sz="1105" dirty="0"/>
          </a:p>
          <a:p>
            <a:pPr algn="l" indent="0" marL="0">
              <a:lnSpc>
                <a:spcPct val="130000"/>
              </a:lnSpc>
              <a:buNone/>
            </a:pPr>
            <a:r>
              <a:rPr lang="en-US" sz="1105" dirty="0">
                <a:solidFill>
                  <a:srgbClr val="FFFFFF"/>
                </a:solidFill>
                <a:latin typeface="Raleway" pitchFamily="34" charset="0"/>
                <a:ea typeface="Raleway" pitchFamily="34" charset="-122"/>
                <a:cs typeface="Raleway" pitchFamily="34" charset="-120"/>
              </a:rPr>
              <a:t>Multi-Business Owner, Entrepreneur, Choreographer &amp; Dancer, Actor, Model, Author, Filmmaker, Screenwriter, Director, Producer, Photographer &amp; Artist.</a:t>
            </a:r>
            <a:endParaRPr lang="en-US" sz="1105" dirty="0"/>
          </a:p>
          <a:p>
            <a:pPr algn="l" indent="0" marL="0">
              <a:lnSpc>
                <a:spcPct val="130000"/>
              </a:lnSpc>
              <a:buNone/>
            </a:pPr>
            <a:r>
              <a:rPr lang="en-US" sz="1105" dirty="0">
                <a:solidFill>
                  <a:srgbClr val="FFFFFF"/>
                </a:solidFill>
                <a:latin typeface="Raleway" pitchFamily="34" charset="0"/>
                <a:ea typeface="Raleway" pitchFamily="34" charset="-122"/>
                <a:cs typeface="Raleway" pitchFamily="34" charset="-120"/>
              </a:rPr>
              <a:t>Roland lives in New York City and was born &amp; bred in Washington DC.   He is the owner of companies: Webb3D Technology &amp; Media, RAW3 Entertainment, NieObie Productions, NieObie TrainFit, CannaWebb &amp; RAW3 Holdings - all based in New York City! </a:t>
            </a:r>
            <a:endParaRPr lang="en-US" sz="1105" dirty="0"/>
          </a:p>
          <a:p>
            <a:pPr algn="l" indent="0" marL="0">
              <a:lnSpc>
                <a:spcPct val="130000"/>
              </a:lnSpc>
              <a:buNone/>
            </a:pPr>
            <a:r>
              <a:rPr lang="en-US" sz="1105" dirty="0">
                <a:solidFill>
                  <a:srgbClr val="000000"/>
                </a:solidFill>
              </a:rPr>
              <a:t> </a:t>
            </a:r>
            <a:endParaRPr lang="en-US" sz="1105" dirty="0"/>
          </a:p>
          <a:p>
            <a:pPr algn="l" indent="0" marL="0">
              <a:lnSpc>
                <a:spcPct val="130000"/>
              </a:lnSpc>
              <a:buNone/>
            </a:pPr>
            <a:r>
              <a:rPr lang="en-US" sz="1105" dirty="0">
                <a:solidFill>
                  <a:srgbClr val="FFFFFF"/>
                </a:solidFill>
                <a:latin typeface="Raleway" pitchFamily="34" charset="0"/>
                <a:ea typeface="Raleway" pitchFamily="34" charset="-122"/>
                <a:cs typeface="Raleway" pitchFamily="34" charset="-120"/>
              </a:rPr>
              <a:t>He has more than 25 years of experience in the entertainment industry! He's consulted for highly successful &amp; tremendously Impactful organizations such as Creative Capital Foundation (New York City, Sotheby's Institute of Art, The School of The New York Times, BrandEd, Bank of New York Mellon,</a:t>
            </a:r>
            <a:endParaRPr lang="en-US" sz="1105" dirty="0"/>
          </a:p>
          <a:p>
            <a:pPr algn="l" indent="0" marL="0">
              <a:lnSpc>
                <a:spcPct val="130000"/>
              </a:lnSpc>
              <a:buNone/>
            </a:pPr>
            <a:r>
              <a:rPr lang="en-US" sz="1105" dirty="0">
                <a:solidFill>
                  <a:srgbClr val="FFFFFF"/>
                </a:solidFill>
                <a:latin typeface="Raleway" pitchFamily="34" charset="0"/>
                <a:ea typeface="Raleway" pitchFamily="34" charset="-122"/>
                <a:cs typeface="Raleway" pitchFamily="34" charset="-120"/>
              </a:rPr>
              <a:t>Provided Technology Implementation for top retail &amp; point-of-sale brands such as Macy's (NYC Flagship), Mulberry, Hilton, Michael Kors, SJP by Sarah Jessica Parker, Banana Republic, Gap, Old Navy, Roland has won 3 Technology Industry Awards (2022 &amp; 2023) for his contributions to the industry and is an incredible resource for his Managed Service Provider (MSP) business Webb3D Tech Media.</a:t>
            </a:r>
            <a:endParaRPr lang="en-US" sz="1105" dirty="0"/>
          </a:p>
        </p:txBody>
      </p:sp>
      <p:pic>
        <p:nvPicPr>
          <p:cNvPr id="11" name="Image 5" descr="preencoded.png">    </p:cNvPr>
          <p:cNvPicPr>
            <a:picLocks noChangeAspect="1"/>
          </p:cNvPicPr>
          <p:nvPr/>
        </p:nvPicPr>
        <p:blipFill>
          <a:blip r:embed="rId6"/>
          <a:stretch>
            <a:fillRect/>
          </a:stretch>
        </p:blipFill>
        <p:spPr>
          <a:xfrm>
            <a:off x="6504442" y="40"/>
            <a:ext cx="1247775" cy="1247775"/>
          </a:xfrm>
          <a:prstGeom prst="rect">
            <a:avLst/>
          </a:prstGeom>
        </p:spPr>
      </p:pic>
      <p:pic>
        <p:nvPicPr>
          <p:cNvPr id="12" name="Image 6" descr="preencoded.png">    </p:cNvPr>
          <p:cNvPicPr>
            <a:picLocks noChangeAspect="1"/>
          </p:cNvPicPr>
          <p:nvPr/>
        </p:nvPicPr>
        <p:blipFill>
          <a:blip r:embed="rId7"/>
          <a:stretch>
            <a:fillRect/>
          </a:stretch>
        </p:blipFill>
        <p:spPr>
          <a:xfrm>
            <a:off x="4129068" y="8862498"/>
            <a:ext cx="1190625" cy="1190625"/>
          </a:xfrm>
          <a:prstGeom prst="rect">
            <a:avLst/>
          </a:prstGeom>
        </p:spPr>
      </p:pic>
      <p:pic>
        <p:nvPicPr>
          <p:cNvPr id="13" name="Image 7" descr="preencoded.png">    </p:cNvPr>
          <p:cNvPicPr>
            <a:picLocks noChangeAspect="1"/>
          </p:cNvPicPr>
          <p:nvPr/>
        </p:nvPicPr>
        <p:blipFill>
          <a:blip r:embed="rId8"/>
          <a:stretch>
            <a:fillRect/>
          </a:stretch>
        </p:blipFill>
        <p:spPr>
          <a:xfrm>
            <a:off x="6543427" y="8840067"/>
            <a:ext cx="1228725" cy="12287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7772400" cy="10058400"/>
          </a:xfrm>
          <a:prstGeom prst="rect">
            <a:avLst/>
          </a:prstGeom>
        </p:spPr>
      </p:pic>
      <p:pic>
        <p:nvPicPr>
          <p:cNvPr id="3" name="Image 1" descr="preencoded.png">    </p:cNvPr>
          <p:cNvPicPr>
            <a:picLocks noChangeAspect="1"/>
          </p:cNvPicPr>
          <p:nvPr/>
        </p:nvPicPr>
        <p:blipFill>
          <a:blip r:embed="rId2"/>
          <a:stretch>
            <a:fillRect/>
          </a:stretch>
        </p:blipFill>
        <p:spPr>
          <a:xfrm>
            <a:off x="3413150" y="6053309"/>
            <a:ext cx="762000" cy="352425"/>
          </a:xfrm>
          <a:prstGeom prst="rect">
            <a:avLst/>
          </a:prstGeom>
        </p:spPr>
      </p:pic>
      <p:pic>
        <p:nvPicPr>
          <p:cNvPr id="4" name="Image 2" descr="preencoded.png">    </p:cNvPr>
          <p:cNvPicPr>
            <a:picLocks noChangeAspect="1"/>
          </p:cNvPicPr>
          <p:nvPr/>
        </p:nvPicPr>
        <p:blipFill>
          <a:blip r:embed="rId3"/>
          <a:stretch>
            <a:fillRect/>
          </a:stretch>
        </p:blipFill>
        <p:spPr>
          <a:xfrm>
            <a:off x="1851127" y="1822437"/>
            <a:ext cx="3886200" cy="3886200"/>
          </a:xfrm>
          <a:prstGeom prst="rect">
            <a:avLst/>
          </a:prstGeom>
        </p:spPr>
      </p:pic>
      <p:sp>
        <p:nvSpPr>
          <p:cNvPr id="5" name="Text 0"/>
          <p:cNvSpPr/>
          <p:nvPr/>
        </p:nvSpPr>
        <p:spPr>
          <a:xfrm>
            <a:off x="-80324" y="6403296"/>
            <a:ext cx="7762875" cy="1914525"/>
          </a:xfrm>
          <a:prstGeom prst="rect">
            <a:avLst/>
          </a:prstGeom>
          <a:noFill/>
          <a:ln/>
        </p:spPr>
        <p:txBody>
          <a:bodyPr wrap="square" lIns="0" tIns="0" rIns="0" bIns="0" rtlCol="0" anchor="ctr"/>
          <a:lstStyle/>
          <a:p>
            <a:pPr algn="ctr" indent="0" marL="0">
              <a:lnSpc>
                <a:spcPct val="110000"/>
              </a:lnSpc>
              <a:buNone/>
            </a:pPr>
            <a:r>
              <a:rPr lang="en-US" sz="3075" b="1" dirty="0">
                <a:solidFill>
                  <a:srgbClr val="FFFFFF"/>
                </a:solidFill>
                <a:latin typeface="Bungee Outline" pitchFamily="34" charset="0"/>
                <a:ea typeface="Bungee Outline" pitchFamily="34" charset="-122"/>
                <a:cs typeface="Bungee Outline" pitchFamily="34" charset="-120"/>
              </a:rPr>
              <a:t>ATLANTA TALENT SHOWCASE </a:t>
            </a:r>
            <a:endParaRPr lang="en-US" sz="3075" dirty="0"/>
          </a:p>
          <a:p>
            <a:pPr algn="ctr" indent="0" marL="0">
              <a:lnSpc>
                <a:spcPct val="110000"/>
              </a:lnSpc>
              <a:buNone/>
            </a:pPr>
            <a:r>
              <a:rPr lang="en-US" sz="3075" b="1" dirty="0">
                <a:solidFill>
                  <a:srgbClr val="FFFFFF"/>
                </a:solidFill>
                <a:latin typeface="Bungee Outline" pitchFamily="34" charset="0"/>
                <a:ea typeface="Bungee Outline" pitchFamily="34" charset="-122"/>
                <a:cs typeface="Bungee Outline" pitchFamily="34" charset="-120"/>
              </a:rPr>
              <a:t>(ATS)</a:t>
            </a:r>
            <a:pPr algn="ctr" indent="0" marL="0">
              <a:lnSpc>
                <a:spcPct val="110000"/>
              </a:lnSpc>
              <a:buNone/>
            </a:pPr>
            <a:r>
              <a:rPr lang="en-US" sz="3825" b="1" dirty="0">
                <a:solidFill>
                  <a:srgbClr val="FFFFFF"/>
                </a:solidFill>
                <a:latin typeface="Bungee Outline" pitchFamily="34" charset="0"/>
                <a:ea typeface="Bungee Outline" pitchFamily="34" charset="-122"/>
                <a:cs typeface="Bungee Outline" pitchFamily="34" charset="-120"/>
              </a:rPr>
              <a:t> </a:t>
            </a:r>
            <a:endParaRPr lang="en-US" sz="3075" dirty="0"/>
          </a:p>
          <a:p>
            <a:pPr algn="ctr" indent="0" marL="0">
              <a:lnSpc>
                <a:spcPct val="110000"/>
              </a:lnSpc>
              <a:buNone/>
            </a:pPr>
            <a:r>
              <a:rPr lang="en-US" sz="2775" b="1" dirty="0">
                <a:solidFill>
                  <a:srgbClr val="70F244"/>
                </a:solidFill>
                <a:latin typeface="Raleway" pitchFamily="34" charset="0"/>
                <a:ea typeface="Raleway" pitchFamily="34" charset="-122"/>
                <a:cs typeface="Raleway" pitchFamily="34" charset="-120"/>
              </a:rPr>
              <a:t>RULES &amp; REGULATIONS</a:t>
            </a:r>
            <a:endParaRPr lang="en-US" sz="3075" dirty="0"/>
          </a:p>
          <a:p>
            <a:pPr algn="ctr" indent="0" marL="0">
              <a:lnSpc>
                <a:spcPct val="110000"/>
              </a:lnSpc>
              <a:buNone/>
            </a:pPr>
            <a:r>
              <a:rPr lang="en-US" sz="2775" b="1" dirty="0">
                <a:solidFill>
                  <a:srgbClr val="70F244"/>
                </a:solidFill>
                <a:latin typeface="Raleway" pitchFamily="34" charset="0"/>
                <a:ea typeface="Raleway" pitchFamily="34" charset="-122"/>
                <a:cs typeface="Raleway" pitchFamily="34" charset="-120"/>
              </a:rPr>
              <a:t>[2024]</a:t>
            </a:r>
            <a:endParaRPr lang="en-US" sz="3075" dirty="0"/>
          </a:p>
        </p:txBody>
      </p:sp>
      <p:sp>
        <p:nvSpPr>
          <p:cNvPr id="6" name="Text 1"/>
          <p:cNvSpPr/>
          <p:nvPr/>
        </p:nvSpPr>
        <p:spPr>
          <a:xfrm>
            <a:off x="814176" y="8376399"/>
            <a:ext cx="6267450" cy="457200"/>
          </a:xfrm>
          <a:prstGeom prst="rect">
            <a:avLst/>
          </a:prstGeom>
          <a:noFill/>
          <a:ln/>
        </p:spPr>
        <p:txBody>
          <a:bodyPr wrap="square" lIns="0" tIns="0" rIns="0" bIns="0" rtlCol="0" anchor="ctr"/>
          <a:lstStyle/>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The music competition event guide for music artists: singers, rappers &amp; DJ's.  </a:t>
            </a:r>
            <a:endParaRPr lang="en-US" sz="1275" dirty="0"/>
          </a:p>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Read before you complete the Talent Submission Form.</a:t>
            </a:r>
            <a:endParaRPr lang="en-US" sz="1275" dirty="0"/>
          </a:p>
        </p:txBody>
      </p:sp>
      <p:sp>
        <p:nvSpPr>
          <p:cNvPr id="7" name="Text 2"/>
          <p:cNvSpPr/>
          <p:nvPr/>
        </p:nvSpPr>
        <p:spPr>
          <a:xfrm>
            <a:off x="814265" y="9686163"/>
            <a:ext cx="6267450" cy="228600"/>
          </a:xfrm>
          <a:prstGeom prst="rect">
            <a:avLst/>
          </a:prstGeom>
          <a:noFill/>
          <a:ln/>
        </p:spPr>
        <p:txBody>
          <a:bodyPr wrap="square" lIns="0" tIns="0" rIns="0" bIns="0" rtlCol="0" anchor="ctr"/>
          <a:lstStyle/>
          <a:p>
            <a:pPr algn="ctr" indent="0" marL="0">
              <a:lnSpc>
                <a:spcPct val="120000"/>
              </a:lnSpc>
              <a:buNone/>
            </a:pPr>
            <a:r>
              <a:rPr lang="en-US" sz="1275" b="1" dirty="0">
                <a:solidFill>
                  <a:srgbClr val="FFFFFF"/>
                </a:solidFill>
                <a:latin typeface="Raleway" pitchFamily="34" charset="0"/>
                <a:ea typeface="Raleway" pitchFamily="34" charset="-122"/>
                <a:cs typeface="Raleway" pitchFamily="34" charset="-120"/>
              </a:rPr>
              <a:t>MUSIC COMPETITION EVENT: SATURDAY, OCTOBER 5, 2024 ATL, GA</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2024-04-10T22:58:49Z</dcterms:created>
  <dcterms:modified xsi:type="dcterms:W3CDTF">2024-04-10T22:58:49Z</dcterms:modified>
</cp:coreProperties>
</file>